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86" r:id="rId2"/>
    <p:sldId id="293"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7" r:id="rId34"/>
    <p:sldId id="288" r:id="rId35"/>
    <p:sldId id="289" r:id="rId36"/>
    <p:sldId id="290" r:id="rId37"/>
    <p:sldId id="291" r:id="rId38"/>
    <p:sldId id="29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4660"/>
  </p:normalViewPr>
  <p:slideViewPr>
    <p:cSldViewPr snapToGrid="0">
      <p:cViewPr>
        <p:scale>
          <a:sx n="50" d="100"/>
          <a:sy n="50" d="100"/>
        </p:scale>
        <p:origin x="1156"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F0BCC-3C38-4ED6-9AA6-53943734ADD7}" type="datetimeFigureOut">
              <a:rPr lang="en-IN" smtClean="0"/>
              <a:t>07-07-2024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CCEE03-9685-4F87-B984-93C07A72C44F}" type="slidenum">
              <a:rPr lang="en-IN" smtClean="0"/>
              <a:t>‹#›</a:t>
            </a:fld>
            <a:endParaRPr lang="en-IN"/>
          </a:p>
        </p:txBody>
      </p:sp>
    </p:spTree>
    <p:extLst>
      <p:ext uri="{BB962C8B-B14F-4D97-AF65-F5344CB8AC3E}">
        <p14:creationId xmlns:p14="http://schemas.microsoft.com/office/powerpoint/2010/main" val="3779882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BCCEE03-9685-4F87-B984-93C07A72C44F}" type="slidenum">
              <a:rPr lang="en-IN" smtClean="0"/>
              <a:t>12</a:t>
            </a:fld>
            <a:endParaRPr lang="en-IN"/>
          </a:p>
        </p:txBody>
      </p:sp>
    </p:spTree>
    <p:extLst>
      <p:ext uri="{BB962C8B-B14F-4D97-AF65-F5344CB8AC3E}">
        <p14:creationId xmlns:p14="http://schemas.microsoft.com/office/powerpoint/2010/main" val="2836905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B9E666-6D1C-4621-928C-5F9F48709431}" type="datetimeFigureOut">
              <a:rPr lang="en-IN" smtClean="0"/>
              <a:t>07-07-2024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C0B439-7F99-4358-BC09-E63535C28EFA}" type="slidenum">
              <a:rPr lang="en-IN" smtClean="0"/>
              <a:t>‹#›</a:t>
            </a:fld>
            <a:endParaRPr lang="en-IN"/>
          </a:p>
        </p:txBody>
      </p:sp>
    </p:spTree>
    <p:extLst>
      <p:ext uri="{BB962C8B-B14F-4D97-AF65-F5344CB8AC3E}">
        <p14:creationId xmlns:p14="http://schemas.microsoft.com/office/powerpoint/2010/main" val="1115841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B9E666-6D1C-4621-928C-5F9F48709431}" type="datetimeFigureOut">
              <a:rPr lang="en-IN" smtClean="0"/>
              <a:t>07-07-2024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0C0B439-7F99-4358-BC09-E63535C28EFA}" type="slidenum">
              <a:rPr lang="en-IN" smtClean="0"/>
              <a:t>‹#›</a:t>
            </a:fld>
            <a:endParaRPr lang="en-IN"/>
          </a:p>
        </p:txBody>
      </p:sp>
    </p:spTree>
    <p:extLst>
      <p:ext uri="{BB962C8B-B14F-4D97-AF65-F5344CB8AC3E}">
        <p14:creationId xmlns:p14="http://schemas.microsoft.com/office/powerpoint/2010/main" val="294333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EB9E666-6D1C-4621-928C-5F9F48709431}" type="datetimeFigureOut">
              <a:rPr lang="en-IN" smtClean="0"/>
              <a:t>07-07-2024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C0B439-7F99-4358-BC09-E63535C28EFA}" type="slidenum">
              <a:rPr lang="en-IN" smtClean="0"/>
              <a:t>‹#›</a:t>
            </a:fld>
            <a:endParaRPr lang="en-IN"/>
          </a:p>
        </p:txBody>
      </p:sp>
    </p:spTree>
    <p:extLst>
      <p:ext uri="{BB962C8B-B14F-4D97-AF65-F5344CB8AC3E}">
        <p14:creationId xmlns:p14="http://schemas.microsoft.com/office/powerpoint/2010/main" val="3812254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EB9E666-6D1C-4621-928C-5F9F48709431}" type="datetimeFigureOut">
              <a:rPr lang="en-IN" smtClean="0"/>
              <a:t>07-07-2024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C0B439-7F99-4358-BC09-E63535C28EFA}" type="slidenum">
              <a:rPr lang="en-IN" smtClean="0"/>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953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9E666-6D1C-4621-928C-5F9F48709431}" type="datetimeFigureOut">
              <a:rPr lang="en-IN" smtClean="0"/>
              <a:t>07-07-2024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C0B439-7F99-4358-BC09-E63535C28EFA}" type="slidenum">
              <a:rPr lang="en-IN" smtClean="0"/>
              <a:t>‹#›</a:t>
            </a:fld>
            <a:endParaRPr lang="en-IN"/>
          </a:p>
        </p:txBody>
      </p:sp>
    </p:spTree>
    <p:extLst>
      <p:ext uri="{BB962C8B-B14F-4D97-AF65-F5344CB8AC3E}">
        <p14:creationId xmlns:p14="http://schemas.microsoft.com/office/powerpoint/2010/main" val="1292148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EB9E666-6D1C-4621-928C-5F9F48709431}" type="datetimeFigureOut">
              <a:rPr lang="en-IN" smtClean="0"/>
              <a:t>07-07-2024</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C0B439-7F99-4358-BC09-E63535C28EFA}" type="slidenum">
              <a:rPr lang="en-IN" smtClean="0"/>
              <a:t>‹#›</a:t>
            </a:fld>
            <a:endParaRPr lang="en-IN"/>
          </a:p>
        </p:txBody>
      </p:sp>
    </p:spTree>
    <p:extLst>
      <p:ext uri="{BB962C8B-B14F-4D97-AF65-F5344CB8AC3E}">
        <p14:creationId xmlns:p14="http://schemas.microsoft.com/office/powerpoint/2010/main" val="2525979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EB9E666-6D1C-4621-928C-5F9F48709431}" type="datetimeFigureOut">
              <a:rPr lang="en-IN" smtClean="0"/>
              <a:t>07-07-2024</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C0B439-7F99-4358-BC09-E63535C28EFA}" type="slidenum">
              <a:rPr lang="en-IN" smtClean="0"/>
              <a:t>‹#›</a:t>
            </a:fld>
            <a:endParaRPr lang="en-IN"/>
          </a:p>
        </p:txBody>
      </p:sp>
    </p:spTree>
    <p:extLst>
      <p:ext uri="{BB962C8B-B14F-4D97-AF65-F5344CB8AC3E}">
        <p14:creationId xmlns:p14="http://schemas.microsoft.com/office/powerpoint/2010/main" val="3988362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B9E666-6D1C-4621-928C-5F9F48709431}" type="datetimeFigureOut">
              <a:rPr lang="en-IN" smtClean="0"/>
              <a:t>07-07-2024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C0B439-7F99-4358-BC09-E63535C28EFA}" type="slidenum">
              <a:rPr lang="en-IN" smtClean="0"/>
              <a:t>‹#›</a:t>
            </a:fld>
            <a:endParaRPr lang="en-IN"/>
          </a:p>
        </p:txBody>
      </p:sp>
    </p:spTree>
    <p:extLst>
      <p:ext uri="{BB962C8B-B14F-4D97-AF65-F5344CB8AC3E}">
        <p14:creationId xmlns:p14="http://schemas.microsoft.com/office/powerpoint/2010/main" val="1576567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B9E666-6D1C-4621-928C-5F9F48709431}" type="datetimeFigureOut">
              <a:rPr lang="en-IN" smtClean="0"/>
              <a:t>07-07-2024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C0B439-7F99-4358-BC09-E63535C28EFA}" type="slidenum">
              <a:rPr lang="en-IN" smtClean="0"/>
              <a:t>‹#›</a:t>
            </a:fld>
            <a:endParaRPr lang="en-IN"/>
          </a:p>
        </p:txBody>
      </p:sp>
    </p:spTree>
    <p:extLst>
      <p:ext uri="{BB962C8B-B14F-4D97-AF65-F5344CB8AC3E}">
        <p14:creationId xmlns:p14="http://schemas.microsoft.com/office/powerpoint/2010/main" val="274676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EB9E666-6D1C-4621-928C-5F9F48709431}" type="datetimeFigureOut">
              <a:rPr lang="en-IN" smtClean="0"/>
              <a:t>07-07-2024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C0B439-7F99-4358-BC09-E63535C28EFA}" type="slidenum">
              <a:rPr lang="en-IN" smtClean="0"/>
              <a:t>‹#›</a:t>
            </a:fld>
            <a:endParaRPr lang="en-IN"/>
          </a:p>
        </p:txBody>
      </p:sp>
    </p:spTree>
    <p:extLst>
      <p:ext uri="{BB962C8B-B14F-4D97-AF65-F5344CB8AC3E}">
        <p14:creationId xmlns:p14="http://schemas.microsoft.com/office/powerpoint/2010/main" val="806222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9E666-6D1C-4621-928C-5F9F48709431}" type="datetimeFigureOut">
              <a:rPr lang="en-IN" smtClean="0"/>
              <a:t>07-07-2024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C0B439-7F99-4358-BC09-E63535C28EFA}" type="slidenum">
              <a:rPr lang="en-IN" smtClean="0"/>
              <a:t>‹#›</a:t>
            </a:fld>
            <a:endParaRPr lang="en-IN"/>
          </a:p>
        </p:txBody>
      </p:sp>
    </p:spTree>
    <p:extLst>
      <p:ext uri="{BB962C8B-B14F-4D97-AF65-F5344CB8AC3E}">
        <p14:creationId xmlns:p14="http://schemas.microsoft.com/office/powerpoint/2010/main" val="1174294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B9E666-6D1C-4621-928C-5F9F48709431}" type="datetimeFigureOut">
              <a:rPr lang="en-IN" smtClean="0"/>
              <a:t>07-07-2024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0C0B439-7F99-4358-BC09-E63535C28EFA}" type="slidenum">
              <a:rPr lang="en-IN" smtClean="0"/>
              <a:t>‹#›</a:t>
            </a:fld>
            <a:endParaRPr lang="en-IN"/>
          </a:p>
        </p:txBody>
      </p:sp>
    </p:spTree>
    <p:extLst>
      <p:ext uri="{BB962C8B-B14F-4D97-AF65-F5344CB8AC3E}">
        <p14:creationId xmlns:p14="http://schemas.microsoft.com/office/powerpoint/2010/main" val="1274488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B9E666-6D1C-4621-928C-5F9F48709431}" type="datetimeFigureOut">
              <a:rPr lang="en-IN" smtClean="0"/>
              <a:t>07-07-2024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0C0B439-7F99-4358-BC09-E63535C28EFA}" type="slidenum">
              <a:rPr lang="en-IN" smtClean="0"/>
              <a:t>‹#›</a:t>
            </a:fld>
            <a:endParaRPr lang="en-IN"/>
          </a:p>
        </p:txBody>
      </p:sp>
    </p:spTree>
    <p:extLst>
      <p:ext uri="{BB962C8B-B14F-4D97-AF65-F5344CB8AC3E}">
        <p14:creationId xmlns:p14="http://schemas.microsoft.com/office/powerpoint/2010/main" val="365635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EB9E666-6D1C-4621-928C-5F9F48709431}" type="datetimeFigureOut">
              <a:rPr lang="en-IN" smtClean="0"/>
              <a:t>07-07-2024</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D0C0B439-7F99-4358-BC09-E63535C28EFA}" type="slidenum">
              <a:rPr lang="en-IN" smtClean="0"/>
              <a:t>‹#›</a:t>
            </a:fld>
            <a:endParaRPr lang="en-IN"/>
          </a:p>
        </p:txBody>
      </p:sp>
    </p:spTree>
    <p:extLst>
      <p:ext uri="{BB962C8B-B14F-4D97-AF65-F5344CB8AC3E}">
        <p14:creationId xmlns:p14="http://schemas.microsoft.com/office/powerpoint/2010/main" val="172530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EB9E666-6D1C-4621-928C-5F9F48709431}" type="datetimeFigureOut">
              <a:rPr lang="en-IN" smtClean="0"/>
              <a:t>07-07-2024</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D0C0B439-7F99-4358-BC09-E63535C28EFA}" type="slidenum">
              <a:rPr lang="en-IN" smtClean="0"/>
              <a:t>‹#›</a:t>
            </a:fld>
            <a:endParaRPr lang="en-IN"/>
          </a:p>
        </p:txBody>
      </p:sp>
    </p:spTree>
    <p:extLst>
      <p:ext uri="{BB962C8B-B14F-4D97-AF65-F5344CB8AC3E}">
        <p14:creationId xmlns:p14="http://schemas.microsoft.com/office/powerpoint/2010/main" val="343683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EB9E666-6D1C-4621-928C-5F9F48709431}" type="datetimeFigureOut">
              <a:rPr lang="en-IN" smtClean="0"/>
              <a:t>07-07-2024</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D0C0B439-7F99-4358-BC09-E63535C28EFA}" type="slidenum">
              <a:rPr lang="en-IN" smtClean="0"/>
              <a:t>‹#›</a:t>
            </a:fld>
            <a:endParaRPr lang="en-IN"/>
          </a:p>
        </p:txBody>
      </p:sp>
    </p:spTree>
    <p:extLst>
      <p:ext uri="{BB962C8B-B14F-4D97-AF65-F5344CB8AC3E}">
        <p14:creationId xmlns:p14="http://schemas.microsoft.com/office/powerpoint/2010/main" val="996130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B9E666-6D1C-4621-928C-5F9F48709431}" type="datetimeFigureOut">
              <a:rPr lang="en-IN" smtClean="0"/>
              <a:t>07-07-2024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0C0B439-7F99-4358-BC09-E63535C28EFA}" type="slidenum">
              <a:rPr lang="en-IN" smtClean="0"/>
              <a:t>‹#›</a:t>
            </a:fld>
            <a:endParaRPr lang="en-IN"/>
          </a:p>
        </p:txBody>
      </p:sp>
    </p:spTree>
    <p:extLst>
      <p:ext uri="{BB962C8B-B14F-4D97-AF65-F5344CB8AC3E}">
        <p14:creationId xmlns:p14="http://schemas.microsoft.com/office/powerpoint/2010/main" val="58369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EB9E666-6D1C-4621-928C-5F9F48709431}" type="datetimeFigureOut">
              <a:rPr lang="en-IN" smtClean="0"/>
              <a:t>07-07-2024</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0C0B439-7F99-4358-BC09-E63535C28EFA}" type="slidenum">
              <a:rPr lang="en-IN" smtClean="0"/>
              <a:t>‹#›</a:t>
            </a:fld>
            <a:endParaRPr lang="en-IN"/>
          </a:p>
        </p:txBody>
      </p:sp>
    </p:spTree>
    <p:extLst>
      <p:ext uri="{BB962C8B-B14F-4D97-AF65-F5344CB8AC3E}">
        <p14:creationId xmlns:p14="http://schemas.microsoft.com/office/powerpoint/2010/main" val="23033118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8F2EB9-724B-3BC1-1F42-6DA988AE28B9}"/>
              </a:ext>
            </a:extLst>
          </p:cNvPr>
          <p:cNvSpPr>
            <a:spLocks noGrp="1"/>
          </p:cNvSpPr>
          <p:nvPr>
            <p:ph type="body" sz="half" idx="2"/>
          </p:nvPr>
        </p:nvSpPr>
        <p:spPr>
          <a:xfrm>
            <a:off x="-720020" y="2838450"/>
            <a:ext cx="13326376" cy="2937711"/>
          </a:xfrm>
        </p:spPr>
        <p:txBody>
          <a:bodyPr>
            <a:normAutofit fontScale="40000" lnSpcReduction="20000"/>
          </a:bodyPr>
          <a:lstStyle/>
          <a:p>
            <a:pPr algn="ctr"/>
            <a:r>
              <a:rPr lang="en-IN" sz="8600" b="1" u="sng" dirty="0">
                <a:ln w="10160">
                  <a:solidFill>
                    <a:schemeClr val="accent5"/>
                  </a:solidFill>
                  <a:prstDash val="solid"/>
                </a:ln>
                <a:solidFill>
                  <a:srgbClr val="FFFFFF"/>
                </a:solidFill>
                <a:effectLst>
                  <a:outerShdw blurRad="38100" dist="22860" dir="5400000" algn="tl" rotWithShape="0">
                    <a:srgbClr val="000000">
                      <a:alpha val="30000"/>
                    </a:srgbClr>
                  </a:outerShdw>
                </a:effectLst>
              </a:rPr>
              <a:t>FOR DEMAT ACCOUNT OPENING </a:t>
            </a:r>
          </a:p>
          <a:p>
            <a:pPr algn="ctr"/>
            <a:r>
              <a:rPr lang="en-IN" sz="8600" b="1" u="sng" dirty="0">
                <a:ln w="10160">
                  <a:solidFill>
                    <a:schemeClr val="accent5"/>
                  </a:solidFill>
                  <a:prstDash val="solid"/>
                </a:ln>
                <a:solidFill>
                  <a:srgbClr val="FFFFFF"/>
                </a:solidFill>
                <a:effectLst>
                  <a:outerShdw blurRad="38100" dist="22860" dir="5400000" algn="tl" rotWithShape="0">
                    <a:srgbClr val="000000">
                      <a:alpha val="30000"/>
                    </a:srgbClr>
                  </a:outerShdw>
                </a:effectLst>
              </a:rPr>
              <a:t>(BULLION) </a:t>
            </a:r>
          </a:p>
          <a:p>
            <a:pPr algn="ctr"/>
            <a:r>
              <a:rPr lang="en-IN" sz="8600" b="1" u="sng" dirty="0">
                <a:ln w="10160">
                  <a:solidFill>
                    <a:schemeClr val="accent5"/>
                  </a:solidFill>
                  <a:prstDash val="solid"/>
                </a:ln>
                <a:solidFill>
                  <a:srgbClr val="FFFFFF"/>
                </a:solidFill>
                <a:effectLst>
                  <a:outerShdw blurRad="38100" dist="22860" dir="5400000" algn="tl" rotWithShape="0">
                    <a:srgbClr val="000000">
                      <a:alpha val="30000"/>
                    </a:srgbClr>
                  </a:outerShdw>
                </a:effectLst>
              </a:rPr>
              <a:t>WITH IIDI DEPOSITORY</a:t>
            </a:r>
          </a:p>
          <a:p>
            <a:pPr algn="ctr"/>
            <a:endParaRPr lang="en-US" sz="8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n-US" sz="8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r>
              <a:rPr lang="en-IN" sz="8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India International Depository IFSC Ltd</a:t>
            </a:r>
            <a:r>
              <a:rPr lang="en-US" sz="8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endParaRPr lang="en-IN" sz="8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endParaRPr lang="en-IN" sz="4400" b="1" u="sng"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Rectangle 3">
            <a:extLst>
              <a:ext uri="{FF2B5EF4-FFF2-40B4-BE49-F238E27FC236}">
                <a16:creationId xmlns:a16="http://schemas.microsoft.com/office/drawing/2014/main" id="{FC730CFF-75DA-70B8-789F-B1EE9F877170}"/>
              </a:ext>
            </a:extLst>
          </p:cNvPr>
          <p:cNvSpPr/>
          <p:nvPr/>
        </p:nvSpPr>
        <p:spPr>
          <a:xfrm>
            <a:off x="2712155" y="1627365"/>
            <a:ext cx="6462026" cy="923330"/>
          </a:xfrm>
          <a:prstGeom prst="rect">
            <a:avLst/>
          </a:prstGeom>
          <a:noFill/>
        </p:spPr>
        <p:txBody>
          <a:bodyPr wrap="none" lIns="91440" tIns="45720" rIns="91440" bIns="45720">
            <a:spAutoFit/>
          </a:bodyPr>
          <a:lstStyle/>
          <a:p>
            <a:pPr algn="ctr"/>
            <a:r>
              <a:rPr lang="en-IN" sz="5400" b="1" u="sng" dirty="0">
                <a:ln w="10160">
                  <a:solidFill>
                    <a:schemeClr val="accent5"/>
                  </a:solidFill>
                  <a:prstDash val="solid"/>
                </a:ln>
                <a:solidFill>
                  <a:srgbClr val="FFFFFF"/>
                </a:solidFill>
                <a:effectLst>
                  <a:outerShdw blurRad="38100" dist="22860" dir="5400000" algn="tl" rotWithShape="0">
                    <a:srgbClr val="000000">
                      <a:alpha val="30000"/>
                    </a:srgbClr>
                  </a:outerShdw>
                </a:effectLst>
              </a:rPr>
              <a:t>STEP 	BY STEP GUIDE</a:t>
            </a:r>
            <a:endParaRPr lang="en-IN"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06990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20F0EE-831E-9426-F378-BE868F3C7559}"/>
              </a:ext>
            </a:extLst>
          </p:cNvPr>
          <p:cNvPicPr>
            <a:picLocks noChangeAspect="1"/>
          </p:cNvPicPr>
          <p:nvPr/>
        </p:nvPicPr>
        <p:blipFill>
          <a:blip r:embed="rId2"/>
          <a:stretch>
            <a:fillRect/>
          </a:stretch>
        </p:blipFill>
        <p:spPr>
          <a:xfrm>
            <a:off x="4073421" y="768213"/>
            <a:ext cx="4045158" cy="5321573"/>
          </a:xfrm>
          <a:prstGeom prst="rect">
            <a:avLst/>
          </a:prstGeom>
        </p:spPr>
      </p:pic>
      <p:sp>
        <p:nvSpPr>
          <p:cNvPr id="7" name="Rectangle 6">
            <a:extLst>
              <a:ext uri="{FF2B5EF4-FFF2-40B4-BE49-F238E27FC236}">
                <a16:creationId xmlns:a16="http://schemas.microsoft.com/office/drawing/2014/main" id="{D1337664-400C-E951-8F4C-5725DAF68A5F}"/>
              </a:ext>
            </a:extLst>
          </p:cNvPr>
          <p:cNvSpPr/>
          <p:nvPr/>
        </p:nvSpPr>
        <p:spPr>
          <a:xfrm>
            <a:off x="6565900" y="5308600"/>
            <a:ext cx="1054100" cy="444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Arrow: Right 7">
            <a:extLst>
              <a:ext uri="{FF2B5EF4-FFF2-40B4-BE49-F238E27FC236}">
                <a16:creationId xmlns:a16="http://schemas.microsoft.com/office/drawing/2014/main" id="{0D23805E-AAB7-7656-FD43-C326DF69F6FC}"/>
              </a:ext>
            </a:extLst>
          </p:cNvPr>
          <p:cNvSpPr/>
          <p:nvPr/>
        </p:nvSpPr>
        <p:spPr>
          <a:xfrm>
            <a:off x="7620000" y="5308600"/>
            <a:ext cx="508104"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100B4528-D8BA-1366-BE4C-6B10DF39C9A1}"/>
              </a:ext>
            </a:extLst>
          </p:cNvPr>
          <p:cNvSpPr txBox="1"/>
          <p:nvPr/>
        </p:nvSpPr>
        <p:spPr>
          <a:xfrm>
            <a:off x="7874052" y="5061634"/>
            <a:ext cx="3847996" cy="646331"/>
          </a:xfrm>
          <a:prstGeom prst="rect">
            <a:avLst/>
          </a:prstGeom>
          <a:noFill/>
        </p:spPr>
        <p:txBody>
          <a:bodyPr wrap="square" rtlCol="0">
            <a:spAutoFit/>
          </a:bodyPr>
          <a:lstStyle/>
          <a:p>
            <a:pPr algn="ctr"/>
            <a:r>
              <a:rPr lang="en-IN" sz="1200" b="1" dirty="0"/>
              <a:t>THE FORM NEEDS TO BE DULY </a:t>
            </a:r>
          </a:p>
          <a:p>
            <a:pPr algn="ctr"/>
            <a:r>
              <a:rPr lang="en-IN" sz="1200" b="1" dirty="0"/>
              <a:t>SIGNED AND STAMPED BY THE AUTHORISED SIGNATORY</a:t>
            </a:r>
            <a:r>
              <a:rPr lang="en-IN" sz="1200" dirty="0"/>
              <a:t>	</a:t>
            </a:r>
          </a:p>
        </p:txBody>
      </p:sp>
    </p:spTree>
    <p:extLst>
      <p:ext uri="{BB962C8B-B14F-4D97-AF65-F5344CB8AC3E}">
        <p14:creationId xmlns:p14="http://schemas.microsoft.com/office/powerpoint/2010/main" val="2944883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3C7D42-6FE3-4A03-D187-27A20BBFDC46}"/>
              </a:ext>
            </a:extLst>
          </p:cNvPr>
          <p:cNvPicPr>
            <a:picLocks noChangeAspect="1"/>
          </p:cNvPicPr>
          <p:nvPr/>
        </p:nvPicPr>
        <p:blipFill>
          <a:blip r:embed="rId2"/>
          <a:stretch>
            <a:fillRect/>
          </a:stretch>
        </p:blipFill>
        <p:spPr>
          <a:xfrm>
            <a:off x="3355779" y="330621"/>
            <a:ext cx="5268686" cy="4895897"/>
          </a:xfrm>
          <a:prstGeom prst="rect">
            <a:avLst/>
          </a:prstGeom>
        </p:spPr>
      </p:pic>
      <p:sp>
        <p:nvSpPr>
          <p:cNvPr id="22" name="TextBox 21">
            <a:extLst>
              <a:ext uri="{FF2B5EF4-FFF2-40B4-BE49-F238E27FC236}">
                <a16:creationId xmlns:a16="http://schemas.microsoft.com/office/drawing/2014/main" id="{4A67CA75-4F37-49AC-0363-7881A4DD2E4A}"/>
              </a:ext>
            </a:extLst>
          </p:cNvPr>
          <p:cNvSpPr txBox="1"/>
          <p:nvPr/>
        </p:nvSpPr>
        <p:spPr>
          <a:xfrm>
            <a:off x="4238783" y="-38711"/>
            <a:ext cx="3287118" cy="369332"/>
          </a:xfrm>
          <a:prstGeom prst="rect">
            <a:avLst/>
          </a:prstGeom>
          <a:noFill/>
        </p:spPr>
        <p:txBody>
          <a:bodyPr wrap="none" rtlCol="0">
            <a:spAutoFit/>
          </a:bodyPr>
          <a:lstStyle/>
          <a:p>
            <a:r>
              <a:rPr lang="en-IN" b="1" dirty="0"/>
              <a:t>FIRST PAGE OF CKYC (ENTITY)</a:t>
            </a:r>
          </a:p>
        </p:txBody>
      </p:sp>
      <p:sp>
        <p:nvSpPr>
          <p:cNvPr id="2" name="TextBox 1">
            <a:extLst>
              <a:ext uri="{FF2B5EF4-FFF2-40B4-BE49-F238E27FC236}">
                <a16:creationId xmlns:a16="http://schemas.microsoft.com/office/drawing/2014/main" id="{2F6B73D9-54B2-9AB3-AF20-0808C1459DA6}"/>
              </a:ext>
            </a:extLst>
          </p:cNvPr>
          <p:cNvSpPr txBox="1"/>
          <p:nvPr/>
        </p:nvSpPr>
        <p:spPr>
          <a:xfrm>
            <a:off x="958399" y="5327050"/>
            <a:ext cx="11033790" cy="1200329"/>
          </a:xfrm>
          <a:prstGeom prst="rect">
            <a:avLst/>
          </a:prstGeom>
          <a:noFill/>
        </p:spPr>
        <p:txBody>
          <a:bodyPr wrap="none" rtlCol="0">
            <a:spAutoFit/>
          </a:bodyPr>
          <a:lstStyle/>
          <a:p>
            <a:r>
              <a:rPr lang="en-IN" b="1" dirty="0"/>
              <a:t>NOTE – PLEASE CHECK STEP BY STEP GUIDE FOLLOWED BY THIS PAGE TO FILL THE CKYC ENTITY FORM </a:t>
            </a:r>
          </a:p>
          <a:p>
            <a:endParaRPr lang="en-IN" b="1" dirty="0"/>
          </a:p>
          <a:p>
            <a:pPr marL="342900" indent="-342900">
              <a:buAutoNum type="arabicPeriod"/>
            </a:pPr>
            <a:r>
              <a:rPr lang="en-IN" b="1" dirty="0"/>
              <a:t>PLEASE AVOID CORRECTIONS ON ANY PAGE OF THE ACCOUNT OPENING FORM</a:t>
            </a:r>
          </a:p>
          <a:p>
            <a:pPr marL="342900" indent="-342900">
              <a:buAutoNum type="arabicPeriod"/>
            </a:pPr>
            <a:r>
              <a:rPr lang="en-IN" b="1" dirty="0"/>
              <a:t>USE OF WHITENER (CORRECTION FLUID) IS NOT PERMITTED </a:t>
            </a:r>
          </a:p>
        </p:txBody>
      </p:sp>
    </p:spTree>
    <p:extLst>
      <p:ext uri="{BB962C8B-B14F-4D97-AF65-F5344CB8AC3E}">
        <p14:creationId xmlns:p14="http://schemas.microsoft.com/office/powerpoint/2010/main" val="1336234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A80055-7C3F-C588-06FA-E2AC9B65E5A4}"/>
              </a:ext>
            </a:extLst>
          </p:cNvPr>
          <p:cNvPicPr>
            <a:picLocks noChangeAspect="1"/>
          </p:cNvPicPr>
          <p:nvPr/>
        </p:nvPicPr>
        <p:blipFill>
          <a:blip r:embed="rId3"/>
          <a:stretch>
            <a:fillRect/>
          </a:stretch>
        </p:blipFill>
        <p:spPr>
          <a:xfrm>
            <a:off x="2928252" y="938671"/>
            <a:ext cx="6064562" cy="2711589"/>
          </a:xfrm>
          <a:prstGeom prst="rect">
            <a:avLst/>
          </a:prstGeom>
        </p:spPr>
      </p:pic>
      <p:sp>
        <p:nvSpPr>
          <p:cNvPr id="7" name="Rectangle 6">
            <a:extLst>
              <a:ext uri="{FF2B5EF4-FFF2-40B4-BE49-F238E27FC236}">
                <a16:creationId xmlns:a16="http://schemas.microsoft.com/office/drawing/2014/main" id="{735DE9F1-9328-CD83-95BC-7BC225E74072}"/>
              </a:ext>
            </a:extLst>
          </p:cNvPr>
          <p:cNvSpPr/>
          <p:nvPr/>
        </p:nvSpPr>
        <p:spPr>
          <a:xfrm>
            <a:off x="3115733" y="2065866"/>
            <a:ext cx="2853267" cy="12700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sp>
        <p:nvSpPr>
          <p:cNvPr id="8" name="Arrow: Left 7">
            <a:extLst>
              <a:ext uri="{FF2B5EF4-FFF2-40B4-BE49-F238E27FC236}">
                <a16:creationId xmlns:a16="http://schemas.microsoft.com/office/drawing/2014/main" id="{91E2244C-77FF-D615-C6EC-491FB22483FE}"/>
              </a:ext>
            </a:extLst>
          </p:cNvPr>
          <p:cNvSpPr/>
          <p:nvPr/>
        </p:nvSpPr>
        <p:spPr>
          <a:xfrm>
            <a:off x="2894542" y="2100791"/>
            <a:ext cx="194733" cy="5715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sp>
        <p:nvSpPr>
          <p:cNvPr id="9" name="TextBox 8">
            <a:extLst>
              <a:ext uri="{FF2B5EF4-FFF2-40B4-BE49-F238E27FC236}">
                <a16:creationId xmlns:a16="http://schemas.microsoft.com/office/drawing/2014/main" id="{193A0087-D58D-F90E-B06E-913016B4809A}"/>
              </a:ext>
            </a:extLst>
          </p:cNvPr>
          <p:cNvSpPr txBox="1"/>
          <p:nvPr/>
        </p:nvSpPr>
        <p:spPr>
          <a:xfrm>
            <a:off x="-34507" y="1717384"/>
            <a:ext cx="3056500" cy="646331"/>
          </a:xfrm>
          <a:prstGeom prst="rect">
            <a:avLst/>
          </a:prstGeom>
          <a:noFill/>
        </p:spPr>
        <p:txBody>
          <a:bodyPr wrap="square" rtlCol="0">
            <a:spAutoFit/>
          </a:bodyPr>
          <a:lstStyle/>
          <a:p>
            <a:pPr algn="ctr"/>
            <a:r>
              <a:rPr lang="en-US" sz="1200" b="1" dirty="0"/>
              <a:t>PLACE A TICK MARK IN THE BOX </a:t>
            </a:r>
          </a:p>
          <a:p>
            <a:pPr algn="ctr"/>
            <a:r>
              <a:rPr lang="en-US" sz="1200" b="1" dirty="0"/>
              <a:t>(“UPDATE OPTION TO BE MARKED ONLY IN CASE OF RE-KYC)</a:t>
            </a:r>
            <a:endParaRPr lang="en-IN" sz="1200" b="1" dirty="0"/>
          </a:p>
        </p:txBody>
      </p:sp>
      <p:sp>
        <p:nvSpPr>
          <p:cNvPr id="12" name="TextBox 11">
            <a:extLst>
              <a:ext uri="{FF2B5EF4-FFF2-40B4-BE49-F238E27FC236}">
                <a16:creationId xmlns:a16="http://schemas.microsoft.com/office/drawing/2014/main" id="{796061E4-82BC-B416-9275-5416197D90A3}"/>
              </a:ext>
            </a:extLst>
          </p:cNvPr>
          <p:cNvSpPr txBox="1"/>
          <p:nvPr/>
        </p:nvSpPr>
        <p:spPr>
          <a:xfrm>
            <a:off x="9153838" y="2109257"/>
            <a:ext cx="3339742" cy="646331"/>
          </a:xfrm>
          <a:prstGeom prst="rect">
            <a:avLst/>
          </a:prstGeom>
          <a:noFill/>
        </p:spPr>
        <p:txBody>
          <a:bodyPr wrap="square" rtlCol="0">
            <a:spAutoFit/>
          </a:bodyPr>
          <a:lstStyle/>
          <a:p>
            <a:r>
              <a:rPr lang="en-IN" sz="1200" b="1" dirty="0"/>
              <a:t>WRITE NAME OF THE ENTITY </a:t>
            </a:r>
          </a:p>
          <a:p>
            <a:r>
              <a:rPr lang="en-IN" sz="1200" b="1" dirty="0"/>
              <a:t>AS WRITTEN ON THE PAN</a:t>
            </a:r>
          </a:p>
          <a:p>
            <a:r>
              <a:rPr lang="en-IN" sz="1200" b="1" dirty="0"/>
              <a:t>OR CERTIFICATE OF INCORPORATION</a:t>
            </a:r>
          </a:p>
        </p:txBody>
      </p:sp>
      <p:sp>
        <p:nvSpPr>
          <p:cNvPr id="10" name="Rectangle 9">
            <a:extLst>
              <a:ext uri="{FF2B5EF4-FFF2-40B4-BE49-F238E27FC236}">
                <a16:creationId xmlns:a16="http://schemas.microsoft.com/office/drawing/2014/main" id="{1E14059C-D438-13FB-1B98-FCF576BE8F3C}"/>
              </a:ext>
            </a:extLst>
          </p:cNvPr>
          <p:cNvSpPr/>
          <p:nvPr/>
        </p:nvSpPr>
        <p:spPr>
          <a:xfrm>
            <a:off x="3089276" y="2350214"/>
            <a:ext cx="5765164" cy="34726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sp>
        <p:nvSpPr>
          <p:cNvPr id="11" name="Arrow: Right 10">
            <a:extLst>
              <a:ext uri="{FF2B5EF4-FFF2-40B4-BE49-F238E27FC236}">
                <a16:creationId xmlns:a16="http://schemas.microsoft.com/office/drawing/2014/main" id="{0FAF6379-F034-2FAF-4182-0564628B478D}"/>
              </a:ext>
            </a:extLst>
          </p:cNvPr>
          <p:cNvSpPr/>
          <p:nvPr/>
        </p:nvSpPr>
        <p:spPr>
          <a:xfrm rot="20794064">
            <a:off x="8879037" y="2508079"/>
            <a:ext cx="274801" cy="776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sp>
        <p:nvSpPr>
          <p:cNvPr id="13" name="Rectangle 12">
            <a:extLst>
              <a:ext uri="{FF2B5EF4-FFF2-40B4-BE49-F238E27FC236}">
                <a16:creationId xmlns:a16="http://schemas.microsoft.com/office/drawing/2014/main" id="{AED2C1C2-8AAA-2416-A4A3-58CEF108AB07}"/>
              </a:ext>
            </a:extLst>
          </p:cNvPr>
          <p:cNvSpPr/>
          <p:nvPr/>
        </p:nvSpPr>
        <p:spPr>
          <a:xfrm>
            <a:off x="3115733" y="2854826"/>
            <a:ext cx="2709334" cy="13390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sp>
        <p:nvSpPr>
          <p:cNvPr id="14" name="Arrow: Left 13">
            <a:extLst>
              <a:ext uri="{FF2B5EF4-FFF2-40B4-BE49-F238E27FC236}">
                <a16:creationId xmlns:a16="http://schemas.microsoft.com/office/drawing/2014/main" id="{25DED1B6-0DD3-F00D-7095-1240E354066D}"/>
              </a:ext>
            </a:extLst>
          </p:cNvPr>
          <p:cNvSpPr/>
          <p:nvPr/>
        </p:nvSpPr>
        <p:spPr>
          <a:xfrm>
            <a:off x="2767228" y="2854827"/>
            <a:ext cx="331650" cy="11563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pic>
        <p:nvPicPr>
          <p:cNvPr id="16" name="Picture 15">
            <a:extLst>
              <a:ext uri="{FF2B5EF4-FFF2-40B4-BE49-F238E27FC236}">
                <a16:creationId xmlns:a16="http://schemas.microsoft.com/office/drawing/2014/main" id="{4832712D-F21F-3A12-5DB8-D0F097134551}"/>
              </a:ext>
            </a:extLst>
          </p:cNvPr>
          <p:cNvPicPr>
            <a:picLocks noChangeAspect="1"/>
          </p:cNvPicPr>
          <p:nvPr/>
        </p:nvPicPr>
        <p:blipFill>
          <a:blip r:embed="rId4"/>
          <a:stretch>
            <a:fillRect/>
          </a:stretch>
        </p:blipFill>
        <p:spPr>
          <a:xfrm>
            <a:off x="115227" y="2613297"/>
            <a:ext cx="2618359" cy="815703"/>
          </a:xfrm>
          <a:prstGeom prst="rect">
            <a:avLst/>
          </a:prstGeom>
        </p:spPr>
      </p:pic>
      <p:sp>
        <p:nvSpPr>
          <p:cNvPr id="17" name="Rectangle 16">
            <a:extLst>
              <a:ext uri="{FF2B5EF4-FFF2-40B4-BE49-F238E27FC236}">
                <a16:creationId xmlns:a16="http://schemas.microsoft.com/office/drawing/2014/main" id="{32051F22-7E13-BB4B-03FE-8A9C21A38279}"/>
              </a:ext>
            </a:extLst>
          </p:cNvPr>
          <p:cNvSpPr/>
          <p:nvPr/>
        </p:nvSpPr>
        <p:spPr>
          <a:xfrm>
            <a:off x="3115732" y="2988733"/>
            <a:ext cx="5763305" cy="15734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sp>
        <p:nvSpPr>
          <p:cNvPr id="18" name="Arrow: Right 17">
            <a:extLst>
              <a:ext uri="{FF2B5EF4-FFF2-40B4-BE49-F238E27FC236}">
                <a16:creationId xmlns:a16="http://schemas.microsoft.com/office/drawing/2014/main" id="{B9CEC847-935A-4A23-3FA8-365C2BBC84F6}"/>
              </a:ext>
            </a:extLst>
          </p:cNvPr>
          <p:cNvSpPr/>
          <p:nvPr/>
        </p:nvSpPr>
        <p:spPr>
          <a:xfrm>
            <a:off x="8896027" y="3032638"/>
            <a:ext cx="240820" cy="6953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sp>
        <p:nvSpPr>
          <p:cNvPr id="19" name="TextBox 18">
            <a:extLst>
              <a:ext uri="{FF2B5EF4-FFF2-40B4-BE49-F238E27FC236}">
                <a16:creationId xmlns:a16="http://schemas.microsoft.com/office/drawing/2014/main" id="{CD650194-EF69-AB93-70F2-FBCC456207A6}"/>
              </a:ext>
            </a:extLst>
          </p:cNvPr>
          <p:cNvSpPr txBox="1"/>
          <p:nvPr/>
        </p:nvSpPr>
        <p:spPr>
          <a:xfrm>
            <a:off x="9066517" y="2726163"/>
            <a:ext cx="3210150" cy="1015663"/>
          </a:xfrm>
          <a:prstGeom prst="rect">
            <a:avLst/>
          </a:prstGeom>
          <a:noFill/>
        </p:spPr>
        <p:txBody>
          <a:bodyPr wrap="square" rtlCol="0">
            <a:spAutoFit/>
          </a:bodyPr>
          <a:lstStyle/>
          <a:p>
            <a:r>
              <a:rPr lang="en-IN" sz="1200" b="1" dirty="0"/>
              <a:t>WRITE DATE OF INCORPORATION AND COMMENCEMENT OF BUSINESS</a:t>
            </a:r>
          </a:p>
          <a:p>
            <a:r>
              <a:rPr lang="en-IN" sz="1200" b="1" dirty="0"/>
              <a:t>(YOU WILL GET THE DETAILS FROM CERTIFICATE OF INCORPORATION/ UDHYAM CERTIFICATE)</a:t>
            </a:r>
          </a:p>
        </p:txBody>
      </p:sp>
      <p:sp>
        <p:nvSpPr>
          <p:cNvPr id="15" name="TextBox 14">
            <a:extLst>
              <a:ext uri="{FF2B5EF4-FFF2-40B4-BE49-F238E27FC236}">
                <a16:creationId xmlns:a16="http://schemas.microsoft.com/office/drawing/2014/main" id="{E1A5EC7C-B08F-85C4-AC94-27668ED79A8D}"/>
              </a:ext>
            </a:extLst>
          </p:cNvPr>
          <p:cNvSpPr txBox="1"/>
          <p:nvPr/>
        </p:nvSpPr>
        <p:spPr>
          <a:xfrm>
            <a:off x="5115578" y="305005"/>
            <a:ext cx="1418978" cy="276999"/>
          </a:xfrm>
          <a:prstGeom prst="rect">
            <a:avLst/>
          </a:prstGeom>
          <a:noFill/>
        </p:spPr>
        <p:txBody>
          <a:bodyPr wrap="none" rtlCol="0">
            <a:spAutoFit/>
          </a:bodyPr>
          <a:lstStyle/>
          <a:p>
            <a:pPr algn="ctr"/>
            <a:r>
              <a:rPr lang="en-IN" sz="1200" b="1" u="sng" dirty="0"/>
              <a:t>1. ENTITY DETAILS</a:t>
            </a:r>
          </a:p>
        </p:txBody>
      </p:sp>
      <p:sp>
        <p:nvSpPr>
          <p:cNvPr id="20" name="Rectangle 19">
            <a:extLst>
              <a:ext uri="{FF2B5EF4-FFF2-40B4-BE49-F238E27FC236}">
                <a16:creationId xmlns:a16="http://schemas.microsoft.com/office/drawing/2014/main" id="{CF5716CB-FD94-3499-64C7-0198A714F0FC}"/>
              </a:ext>
            </a:extLst>
          </p:cNvPr>
          <p:cNvSpPr/>
          <p:nvPr/>
        </p:nvSpPr>
        <p:spPr>
          <a:xfrm>
            <a:off x="3115732" y="3146080"/>
            <a:ext cx="2751668" cy="15734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cxnSp>
        <p:nvCxnSpPr>
          <p:cNvPr id="22" name="Straight Arrow Connector 21">
            <a:extLst>
              <a:ext uri="{FF2B5EF4-FFF2-40B4-BE49-F238E27FC236}">
                <a16:creationId xmlns:a16="http://schemas.microsoft.com/office/drawing/2014/main" id="{C8CF7461-EBB4-7A24-7B18-0B6AA5DDF354}"/>
              </a:ext>
            </a:extLst>
          </p:cNvPr>
          <p:cNvCxnSpPr>
            <a:cxnSpLocks/>
          </p:cNvCxnSpPr>
          <p:nvPr/>
        </p:nvCxnSpPr>
        <p:spPr>
          <a:xfrm flipH="1">
            <a:off x="2197100" y="3249876"/>
            <a:ext cx="910137" cy="6873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FCFC800D-F13D-1830-E7AF-E2FEFCDD658E}"/>
              </a:ext>
            </a:extLst>
          </p:cNvPr>
          <p:cNvSpPr txBox="1"/>
          <p:nvPr/>
        </p:nvSpPr>
        <p:spPr>
          <a:xfrm>
            <a:off x="91250" y="4032621"/>
            <a:ext cx="3187700" cy="830997"/>
          </a:xfrm>
          <a:prstGeom prst="rect">
            <a:avLst/>
          </a:prstGeom>
          <a:noFill/>
        </p:spPr>
        <p:txBody>
          <a:bodyPr wrap="square" rtlCol="0">
            <a:spAutoFit/>
          </a:bodyPr>
          <a:lstStyle/>
          <a:p>
            <a:r>
              <a:rPr lang="en-IN" sz="1200" b="1" dirty="0"/>
              <a:t>MENTION PLACE OF INCORPORATION - YOU WILL GET THE INFORMATION FROM CERTIFICATE OF INCORPORATION/ SHOP &amp; ESTABLISHMENT OR GST CERTIFICATE</a:t>
            </a:r>
          </a:p>
        </p:txBody>
      </p:sp>
      <p:sp>
        <p:nvSpPr>
          <p:cNvPr id="24" name="Rectangle 23">
            <a:extLst>
              <a:ext uri="{FF2B5EF4-FFF2-40B4-BE49-F238E27FC236}">
                <a16:creationId xmlns:a16="http://schemas.microsoft.com/office/drawing/2014/main" id="{854EA86D-898A-4547-730A-43272B19E17A}"/>
              </a:ext>
            </a:extLst>
          </p:cNvPr>
          <p:cNvSpPr/>
          <p:nvPr/>
        </p:nvSpPr>
        <p:spPr>
          <a:xfrm>
            <a:off x="5867400" y="3146080"/>
            <a:ext cx="1557867" cy="17398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cxnSp>
        <p:nvCxnSpPr>
          <p:cNvPr id="26" name="Straight Arrow Connector 25">
            <a:extLst>
              <a:ext uri="{FF2B5EF4-FFF2-40B4-BE49-F238E27FC236}">
                <a16:creationId xmlns:a16="http://schemas.microsoft.com/office/drawing/2014/main" id="{9F8F462A-ACCE-B0EB-55F3-123D50223AA8}"/>
              </a:ext>
            </a:extLst>
          </p:cNvPr>
          <p:cNvCxnSpPr>
            <a:cxnSpLocks/>
          </p:cNvCxnSpPr>
          <p:nvPr/>
        </p:nvCxnSpPr>
        <p:spPr>
          <a:xfrm>
            <a:off x="7425267" y="3303427"/>
            <a:ext cx="1588113" cy="5391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8B959B2D-F034-4825-ECED-2E574C5C6B44}"/>
              </a:ext>
            </a:extLst>
          </p:cNvPr>
          <p:cNvSpPr txBox="1"/>
          <p:nvPr/>
        </p:nvSpPr>
        <p:spPr>
          <a:xfrm>
            <a:off x="8708571" y="3822156"/>
            <a:ext cx="3568096" cy="461665"/>
          </a:xfrm>
          <a:prstGeom prst="rect">
            <a:avLst/>
          </a:prstGeom>
          <a:noFill/>
        </p:spPr>
        <p:txBody>
          <a:bodyPr wrap="square" rtlCol="0">
            <a:spAutoFit/>
          </a:bodyPr>
          <a:lstStyle/>
          <a:p>
            <a:r>
              <a:rPr lang="en-IN" sz="1200" b="1" dirty="0"/>
              <a:t>MENTION COUNTRY OF INCORPORATION</a:t>
            </a:r>
          </a:p>
          <a:p>
            <a:r>
              <a:rPr lang="en-IN" sz="1200" b="1" dirty="0"/>
              <a:t>FOR INDIA – “IN” &amp; FOR UAE – “AE”</a:t>
            </a:r>
          </a:p>
        </p:txBody>
      </p:sp>
      <p:sp>
        <p:nvSpPr>
          <p:cNvPr id="28" name="Rectangle 27">
            <a:extLst>
              <a:ext uri="{FF2B5EF4-FFF2-40B4-BE49-F238E27FC236}">
                <a16:creationId xmlns:a16="http://schemas.microsoft.com/office/drawing/2014/main" id="{E9DBB136-58D3-5AAA-0ECD-03DA4907B9EB}"/>
              </a:ext>
            </a:extLst>
          </p:cNvPr>
          <p:cNvSpPr/>
          <p:nvPr/>
        </p:nvSpPr>
        <p:spPr>
          <a:xfrm>
            <a:off x="3127803" y="3328378"/>
            <a:ext cx="1577460" cy="14846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sp>
        <p:nvSpPr>
          <p:cNvPr id="30" name="Arrow: Down 29">
            <a:extLst>
              <a:ext uri="{FF2B5EF4-FFF2-40B4-BE49-F238E27FC236}">
                <a16:creationId xmlns:a16="http://schemas.microsoft.com/office/drawing/2014/main" id="{F89668EF-F54B-F0A1-6693-17A79EF46866}"/>
              </a:ext>
            </a:extLst>
          </p:cNvPr>
          <p:cNvSpPr/>
          <p:nvPr/>
        </p:nvSpPr>
        <p:spPr>
          <a:xfrm>
            <a:off x="4491566" y="3476843"/>
            <a:ext cx="173538" cy="6873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sp>
        <p:nvSpPr>
          <p:cNvPr id="31" name="TextBox 30">
            <a:extLst>
              <a:ext uri="{FF2B5EF4-FFF2-40B4-BE49-F238E27FC236}">
                <a16:creationId xmlns:a16="http://schemas.microsoft.com/office/drawing/2014/main" id="{C72D88CF-6DDF-C057-F998-A246674247E6}"/>
              </a:ext>
            </a:extLst>
          </p:cNvPr>
          <p:cNvSpPr txBox="1"/>
          <p:nvPr/>
        </p:nvSpPr>
        <p:spPr>
          <a:xfrm>
            <a:off x="3638350" y="4145426"/>
            <a:ext cx="5257678" cy="646331"/>
          </a:xfrm>
          <a:prstGeom prst="rect">
            <a:avLst/>
          </a:prstGeom>
          <a:noFill/>
        </p:spPr>
        <p:txBody>
          <a:bodyPr wrap="square" rtlCol="0">
            <a:spAutoFit/>
          </a:bodyPr>
          <a:lstStyle/>
          <a:p>
            <a:r>
              <a:rPr lang="en-IN" sz="1200" b="1" dirty="0"/>
              <a:t>PAN CARD NUMBER OF ENTITY </a:t>
            </a:r>
          </a:p>
          <a:p>
            <a:r>
              <a:rPr lang="en-IN" sz="1200" b="1" dirty="0"/>
              <a:t>TO BE WRITTEN IN THE FIELD (IN CASE</a:t>
            </a:r>
          </a:p>
          <a:p>
            <a:r>
              <a:rPr lang="en-IN" sz="1200" b="1" dirty="0"/>
              <a:t>OF PROPRIETORSHIP MENTION PAN NUMBER OF PROPRIETOR)</a:t>
            </a:r>
          </a:p>
        </p:txBody>
      </p:sp>
    </p:spTree>
    <p:extLst>
      <p:ext uri="{BB962C8B-B14F-4D97-AF65-F5344CB8AC3E}">
        <p14:creationId xmlns:p14="http://schemas.microsoft.com/office/powerpoint/2010/main" val="1453786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0A6604-2564-8E30-528B-00E9D92FEB4B}"/>
              </a:ext>
            </a:extLst>
          </p:cNvPr>
          <p:cNvPicPr>
            <a:picLocks noChangeAspect="1"/>
          </p:cNvPicPr>
          <p:nvPr/>
        </p:nvPicPr>
        <p:blipFill>
          <a:blip r:embed="rId2"/>
          <a:stretch>
            <a:fillRect/>
          </a:stretch>
        </p:blipFill>
        <p:spPr>
          <a:xfrm>
            <a:off x="3178024" y="1894115"/>
            <a:ext cx="5965975" cy="1995284"/>
          </a:xfrm>
          <a:prstGeom prst="rect">
            <a:avLst/>
          </a:prstGeom>
        </p:spPr>
      </p:pic>
      <p:sp>
        <p:nvSpPr>
          <p:cNvPr id="7" name="Rectangle 6">
            <a:extLst>
              <a:ext uri="{FF2B5EF4-FFF2-40B4-BE49-F238E27FC236}">
                <a16:creationId xmlns:a16="http://schemas.microsoft.com/office/drawing/2014/main" id="{998B79ED-593E-A8C9-D792-A0366607719B}"/>
              </a:ext>
            </a:extLst>
          </p:cNvPr>
          <p:cNvSpPr/>
          <p:nvPr/>
        </p:nvSpPr>
        <p:spPr>
          <a:xfrm>
            <a:off x="3178024" y="2381250"/>
            <a:ext cx="5965975" cy="14541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48ABFD70-1F66-F48A-F45B-D2D6ADB7E59C}"/>
              </a:ext>
            </a:extLst>
          </p:cNvPr>
          <p:cNvSpPr txBox="1"/>
          <p:nvPr/>
        </p:nvSpPr>
        <p:spPr>
          <a:xfrm>
            <a:off x="4441765" y="1141527"/>
            <a:ext cx="3308470" cy="461665"/>
          </a:xfrm>
          <a:prstGeom prst="rect">
            <a:avLst/>
          </a:prstGeom>
          <a:noFill/>
        </p:spPr>
        <p:txBody>
          <a:bodyPr wrap="none" rtlCol="0">
            <a:spAutoFit/>
          </a:bodyPr>
          <a:lstStyle/>
          <a:p>
            <a:pPr algn="ctr"/>
            <a:r>
              <a:rPr lang="en-IN" sz="2400" b="1" u="sng" dirty="0"/>
              <a:t>2. PROOF OF IDENTITY</a:t>
            </a:r>
          </a:p>
        </p:txBody>
      </p:sp>
      <p:sp>
        <p:nvSpPr>
          <p:cNvPr id="9" name="Arrow: Down 8">
            <a:extLst>
              <a:ext uri="{FF2B5EF4-FFF2-40B4-BE49-F238E27FC236}">
                <a16:creationId xmlns:a16="http://schemas.microsoft.com/office/drawing/2014/main" id="{F12145A8-A196-183A-7FC1-2E6FC80D24C3}"/>
              </a:ext>
            </a:extLst>
          </p:cNvPr>
          <p:cNvSpPr/>
          <p:nvPr/>
        </p:nvSpPr>
        <p:spPr>
          <a:xfrm>
            <a:off x="5753100" y="3889399"/>
            <a:ext cx="342900" cy="72070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07F4D36B-C67A-792C-D0DF-206029DBE30F}"/>
              </a:ext>
            </a:extLst>
          </p:cNvPr>
          <p:cNvSpPr txBox="1"/>
          <p:nvPr/>
        </p:nvSpPr>
        <p:spPr>
          <a:xfrm>
            <a:off x="1729421" y="4641987"/>
            <a:ext cx="9878646" cy="2031325"/>
          </a:xfrm>
          <a:prstGeom prst="rect">
            <a:avLst/>
          </a:prstGeom>
          <a:noFill/>
        </p:spPr>
        <p:txBody>
          <a:bodyPr wrap="square" rtlCol="0">
            <a:spAutoFit/>
          </a:bodyPr>
          <a:lstStyle/>
          <a:p>
            <a:r>
              <a:rPr lang="en-IN" b="1" dirty="0"/>
              <a:t>PLACE A TICK MARK (SELECT THOSE PROOFS</a:t>
            </a:r>
          </a:p>
          <a:p>
            <a:r>
              <a:rPr lang="en-IN" b="1" dirty="0"/>
              <a:t>WHICH YOU ARE SHARING ALONGWITH THE ACCOUNT OPENING FORM)</a:t>
            </a:r>
          </a:p>
          <a:p>
            <a:endParaRPr lang="en-IN" b="1" dirty="0"/>
          </a:p>
          <a:p>
            <a:pPr marL="342900" indent="-342900">
              <a:buAutoNum type="arabicPeriod"/>
            </a:pPr>
            <a:r>
              <a:rPr lang="en-IN" b="1" dirty="0"/>
              <a:t>FOR PRIVATE LIMITED COMPANIES – CERTIFICATE OF INCORPORATION, </a:t>
            </a:r>
          </a:p>
          <a:p>
            <a:r>
              <a:rPr lang="en-IN" b="1" dirty="0"/>
              <a:t>MEMORANDUM OF ASSOCIATION &amp; RESOLUTION OF BOARD CAN BE MARKED.</a:t>
            </a:r>
          </a:p>
          <a:p>
            <a:r>
              <a:rPr lang="en-IN" b="1" dirty="0"/>
              <a:t>2. FOR PARTNERSHIP FIRMS PARTNERSHIP DEED.</a:t>
            </a:r>
          </a:p>
          <a:p>
            <a:r>
              <a:rPr lang="en-IN" b="1" dirty="0"/>
              <a:t>3. FOR PROPRIETORSHIP FIRM YOU MAY SELECT ACTIVITY PROOF 1 OR 2 (AS APPLICABLE)</a:t>
            </a:r>
          </a:p>
        </p:txBody>
      </p:sp>
      <p:sp>
        <p:nvSpPr>
          <p:cNvPr id="11" name="Rectangle 10">
            <a:extLst>
              <a:ext uri="{FF2B5EF4-FFF2-40B4-BE49-F238E27FC236}">
                <a16:creationId xmlns:a16="http://schemas.microsoft.com/office/drawing/2014/main" id="{9ECBEDB5-A99C-EA7A-D783-85A5785A2701}"/>
              </a:ext>
            </a:extLst>
          </p:cNvPr>
          <p:cNvSpPr/>
          <p:nvPr/>
        </p:nvSpPr>
        <p:spPr>
          <a:xfrm>
            <a:off x="3178024" y="2654300"/>
            <a:ext cx="5965975" cy="2921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Arrow: Right 12">
            <a:extLst>
              <a:ext uri="{FF2B5EF4-FFF2-40B4-BE49-F238E27FC236}">
                <a16:creationId xmlns:a16="http://schemas.microsoft.com/office/drawing/2014/main" id="{D707A66F-4D70-56C6-D775-E949A18B1938}"/>
              </a:ext>
            </a:extLst>
          </p:cNvPr>
          <p:cNvSpPr/>
          <p:nvPr/>
        </p:nvSpPr>
        <p:spPr>
          <a:xfrm>
            <a:off x="9066998" y="2762451"/>
            <a:ext cx="269507" cy="962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a:extLst>
              <a:ext uri="{FF2B5EF4-FFF2-40B4-BE49-F238E27FC236}">
                <a16:creationId xmlns:a16="http://schemas.microsoft.com/office/drawing/2014/main" id="{E07D30DC-38EF-9885-6396-838E39F508F0}"/>
              </a:ext>
            </a:extLst>
          </p:cNvPr>
          <p:cNvSpPr txBox="1"/>
          <p:nvPr/>
        </p:nvSpPr>
        <p:spPr>
          <a:xfrm>
            <a:off x="9336504" y="2547007"/>
            <a:ext cx="2855495" cy="1015663"/>
          </a:xfrm>
          <a:prstGeom prst="rect">
            <a:avLst/>
          </a:prstGeom>
          <a:noFill/>
        </p:spPr>
        <p:txBody>
          <a:bodyPr wrap="square" rtlCol="0">
            <a:spAutoFit/>
          </a:bodyPr>
          <a:lstStyle/>
          <a:p>
            <a:r>
              <a:rPr lang="en-IN" sz="1200" b="1" dirty="0"/>
              <a:t>MENTION CERTIFICATE OF INCORPORATION NUMBER AGINST THE GIVEN FIELD AND REGISTRATION NUMBER ONLY IF YOU SELECT THE BOXES</a:t>
            </a:r>
          </a:p>
        </p:txBody>
      </p:sp>
    </p:spTree>
    <p:extLst>
      <p:ext uri="{BB962C8B-B14F-4D97-AF65-F5344CB8AC3E}">
        <p14:creationId xmlns:p14="http://schemas.microsoft.com/office/powerpoint/2010/main" val="1718922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87C763-45A7-CF8E-DCFC-2A763B1E0C49}"/>
              </a:ext>
            </a:extLst>
          </p:cNvPr>
          <p:cNvSpPr txBox="1"/>
          <p:nvPr/>
        </p:nvSpPr>
        <p:spPr>
          <a:xfrm>
            <a:off x="4984157" y="584200"/>
            <a:ext cx="2252540" cy="523220"/>
          </a:xfrm>
          <a:prstGeom prst="rect">
            <a:avLst/>
          </a:prstGeom>
          <a:noFill/>
        </p:spPr>
        <p:txBody>
          <a:bodyPr wrap="none" rtlCol="0">
            <a:spAutoFit/>
          </a:bodyPr>
          <a:lstStyle/>
          <a:p>
            <a:r>
              <a:rPr lang="en-IN" sz="2800" b="1" u="sng" dirty="0"/>
              <a:t>3. ADDRESS </a:t>
            </a:r>
          </a:p>
        </p:txBody>
      </p:sp>
      <p:pic>
        <p:nvPicPr>
          <p:cNvPr id="6" name="Picture 5">
            <a:extLst>
              <a:ext uri="{FF2B5EF4-FFF2-40B4-BE49-F238E27FC236}">
                <a16:creationId xmlns:a16="http://schemas.microsoft.com/office/drawing/2014/main" id="{1566ABD3-A12D-D37A-FAE3-ABD22B420772}"/>
              </a:ext>
            </a:extLst>
          </p:cNvPr>
          <p:cNvPicPr>
            <a:picLocks noChangeAspect="1"/>
          </p:cNvPicPr>
          <p:nvPr/>
        </p:nvPicPr>
        <p:blipFill>
          <a:blip r:embed="rId2"/>
          <a:stretch>
            <a:fillRect/>
          </a:stretch>
        </p:blipFill>
        <p:spPr>
          <a:xfrm>
            <a:off x="3149448" y="1549400"/>
            <a:ext cx="5893103" cy="2587671"/>
          </a:xfrm>
          <a:prstGeom prst="rect">
            <a:avLst/>
          </a:prstGeom>
        </p:spPr>
      </p:pic>
      <p:sp>
        <p:nvSpPr>
          <p:cNvPr id="7" name="Rectangle 6">
            <a:extLst>
              <a:ext uri="{FF2B5EF4-FFF2-40B4-BE49-F238E27FC236}">
                <a16:creationId xmlns:a16="http://schemas.microsoft.com/office/drawing/2014/main" id="{4E535A1F-95D9-5BD6-2E21-4AA87212D9FD}"/>
              </a:ext>
            </a:extLst>
          </p:cNvPr>
          <p:cNvSpPr/>
          <p:nvPr/>
        </p:nvSpPr>
        <p:spPr>
          <a:xfrm>
            <a:off x="3238500" y="1987550"/>
            <a:ext cx="5791200" cy="2349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8" name="Arrow: Right 7">
            <a:extLst>
              <a:ext uri="{FF2B5EF4-FFF2-40B4-BE49-F238E27FC236}">
                <a16:creationId xmlns:a16="http://schemas.microsoft.com/office/drawing/2014/main" id="{0E9A672C-C44F-5BD6-BFC6-D0FA07C824D6}"/>
              </a:ext>
            </a:extLst>
          </p:cNvPr>
          <p:cNvSpPr/>
          <p:nvPr/>
        </p:nvSpPr>
        <p:spPr>
          <a:xfrm>
            <a:off x="9032890" y="1987550"/>
            <a:ext cx="164949"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9" name="TextBox 8">
            <a:extLst>
              <a:ext uri="{FF2B5EF4-FFF2-40B4-BE49-F238E27FC236}">
                <a16:creationId xmlns:a16="http://schemas.microsoft.com/office/drawing/2014/main" id="{F10EEDC8-7927-8BC6-7D24-D39CBB4962B9}"/>
              </a:ext>
            </a:extLst>
          </p:cNvPr>
          <p:cNvSpPr txBox="1"/>
          <p:nvPr/>
        </p:nvSpPr>
        <p:spPr>
          <a:xfrm>
            <a:off x="9160041" y="1728781"/>
            <a:ext cx="2849033" cy="738664"/>
          </a:xfrm>
          <a:prstGeom prst="rect">
            <a:avLst/>
          </a:prstGeom>
          <a:noFill/>
        </p:spPr>
        <p:txBody>
          <a:bodyPr wrap="square" rtlCol="0">
            <a:spAutoFit/>
          </a:bodyPr>
          <a:lstStyle/>
          <a:p>
            <a:r>
              <a:rPr lang="en-IN" sz="1050" b="1" dirty="0"/>
              <a:t>PLACE A TICK MARK ON OTHER DOCUMENT AND MENTION “BANK STATEMENT” OR “UTILITY BILL” AS APPLICABLE</a:t>
            </a:r>
          </a:p>
        </p:txBody>
      </p:sp>
      <p:sp>
        <p:nvSpPr>
          <p:cNvPr id="10" name="TextBox 9">
            <a:extLst>
              <a:ext uri="{FF2B5EF4-FFF2-40B4-BE49-F238E27FC236}">
                <a16:creationId xmlns:a16="http://schemas.microsoft.com/office/drawing/2014/main" id="{900D80AC-938B-1705-0746-FA6829156464}"/>
              </a:ext>
            </a:extLst>
          </p:cNvPr>
          <p:cNvSpPr txBox="1"/>
          <p:nvPr/>
        </p:nvSpPr>
        <p:spPr>
          <a:xfrm>
            <a:off x="298383" y="5433128"/>
            <a:ext cx="11771001" cy="338554"/>
          </a:xfrm>
          <a:prstGeom prst="rect">
            <a:avLst/>
          </a:prstGeom>
          <a:noFill/>
        </p:spPr>
        <p:txBody>
          <a:bodyPr wrap="square" rtlCol="0">
            <a:spAutoFit/>
          </a:bodyPr>
          <a:lstStyle/>
          <a:p>
            <a:r>
              <a:rPr lang="en-IN" sz="1600" b="1" u="sng" dirty="0"/>
              <a:t>NOTE</a:t>
            </a:r>
            <a:r>
              <a:rPr lang="en-IN" sz="1600" b="1" dirty="0"/>
              <a:t> – CERTIFICATE OF INCORPORATION AND REGISTRATION CERTIFICATE IS NOT CONSIDERED AS ADDRESS PROOFS.</a:t>
            </a:r>
          </a:p>
        </p:txBody>
      </p:sp>
      <p:sp>
        <p:nvSpPr>
          <p:cNvPr id="11" name="Rectangle 10">
            <a:extLst>
              <a:ext uri="{FF2B5EF4-FFF2-40B4-BE49-F238E27FC236}">
                <a16:creationId xmlns:a16="http://schemas.microsoft.com/office/drawing/2014/main" id="{B3E850D6-A6ED-A083-E2A0-72E2B905D02D}"/>
              </a:ext>
            </a:extLst>
          </p:cNvPr>
          <p:cNvSpPr/>
          <p:nvPr/>
        </p:nvSpPr>
        <p:spPr>
          <a:xfrm>
            <a:off x="3238500" y="3243714"/>
            <a:ext cx="5804051" cy="8933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12" name="Arrow: Down 11">
            <a:extLst>
              <a:ext uri="{FF2B5EF4-FFF2-40B4-BE49-F238E27FC236}">
                <a16:creationId xmlns:a16="http://schemas.microsoft.com/office/drawing/2014/main" id="{853F9A62-8516-C878-1DFC-C677E39D3AF4}"/>
              </a:ext>
            </a:extLst>
          </p:cNvPr>
          <p:cNvSpPr/>
          <p:nvPr/>
        </p:nvSpPr>
        <p:spPr>
          <a:xfrm>
            <a:off x="5916720" y="4137071"/>
            <a:ext cx="89836" cy="2993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13" name="TextBox 12">
            <a:extLst>
              <a:ext uri="{FF2B5EF4-FFF2-40B4-BE49-F238E27FC236}">
                <a16:creationId xmlns:a16="http://schemas.microsoft.com/office/drawing/2014/main" id="{17A870C7-3601-F98E-CFE7-C550C23C7046}"/>
              </a:ext>
            </a:extLst>
          </p:cNvPr>
          <p:cNvSpPr txBox="1"/>
          <p:nvPr/>
        </p:nvSpPr>
        <p:spPr>
          <a:xfrm>
            <a:off x="2444816" y="4390555"/>
            <a:ext cx="9163251" cy="523220"/>
          </a:xfrm>
          <a:prstGeom prst="rect">
            <a:avLst/>
          </a:prstGeom>
          <a:noFill/>
        </p:spPr>
        <p:txBody>
          <a:bodyPr wrap="square" rtlCol="0">
            <a:spAutoFit/>
          </a:bodyPr>
          <a:lstStyle/>
          <a:p>
            <a:r>
              <a:rPr lang="en-IN" sz="1400" b="1" dirty="0"/>
              <a:t>WRITE SAME AS ABOVE IF THE REGISTERED ADDRESS IS SAME AS LOCAL ADDRESS </a:t>
            </a:r>
          </a:p>
          <a:p>
            <a:r>
              <a:rPr lang="en-IN" sz="1400" b="1" dirty="0"/>
              <a:t>(PROVIDE ADDRESS PROOF IF IT VARIES)</a:t>
            </a:r>
          </a:p>
        </p:txBody>
      </p:sp>
      <p:sp>
        <p:nvSpPr>
          <p:cNvPr id="14" name="Rectangle 13">
            <a:extLst>
              <a:ext uri="{FF2B5EF4-FFF2-40B4-BE49-F238E27FC236}">
                <a16:creationId xmlns:a16="http://schemas.microsoft.com/office/drawing/2014/main" id="{23BBD4C7-3147-E74F-81B1-76DBE389D636}"/>
              </a:ext>
            </a:extLst>
          </p:cNvPr>
          <p:cNvSpPr/>
          <p:nvPr/>
        </p:nvSpPr>
        <p:spPr>
          <a:xfrm>
            <a:off x="3238500" y="2222500"/>
            <a:ext cx="5791200" cy="8933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15" name="Arrow: Left 14">
            <a:extLst>
              <a:ext uri="{FF2B5EF4-FFF2-40B4-BE49-F238E27FC236}">
                <a16:creationId xmlns:a16="http://schemas.microsoft.com/office/drawing/2014/main" id="{F6CDBA22-6482-7557-370C-7DF273C8A249}"/>
              </a:ext>
            </a:extLst>
          </p:cNvPr>
          <p:cNvSpPr/>
          <p:nvPr/>
        </p:nvSpPr>
        <p:spPr>
          <a:xfrm>
            <a:off x="3031958" y="2548651"/>
            <a:ext cx="206542" cy="19320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16" name="TextBox 15">
            <a:extLst>
              <a:ext uri="{FF2B5EF4-FFF2-40B4-BE49-F238E27FC236}">
                <a16:creationId xmlns:a16="http://schemas.microsoft.com/office/drawing/2014/main" id="{8E0E87B7-5034-E9D0-6B70-3D9B2C4FF545}"/>
              </a:ext>
            </a:extLst>
          </p:cNvPr>
          <p:cNvSpPr txBox="1"/>
          <p:nvPr/>
        </p:nvSpPr>
        <p:spPr>
          <a:xfrm>
            <a:off x="134878" y="2222500"/>
            <a:ext cx="2914468" cy="646331"/>
          </a:xfrm>
          <a:prstGeom prst="rect">
            <a:avLst/>
          </a:prstGeom>
          <a:noFill/>
        </p:spPr>
        <p:txBody>
          <a:bodyPr wrap="square" rtlCol="0">
            <a:spAutoFit/>
          </a:bodyPr>
          <a:lstStyle/>
          <a:p>
            <a:r>
              <a:rPr lang="en-IN" sz="1200" b="1" dirty="0"/>
              <a:t>MENTION ADDRESS AS WRITTEN ON BANK STATEMENT OR UTILITY BILL (PLEASE AVOID SPELLING MISTAKES)</a:t>
            </a:r>
          </a:p>
        </p:txBody>
      </p:sp>
      <p:sp>
        <p:nvSpPr>
          <p:cNvPr id="18" name="Rectangle 17">
            <a:extLst>
              <a:ext uri="{FF2B5EF4-FFF2-40B4-BE49-F238E27FC236}">
                <a16:creationId xmlns:a16="http://schemas.microsoft.com/office/drawing/2014/main" id="{5CB2805F-B615-4706-3BB5-F41D0C0B8C95}"/>
              </a:ext>
            </a:extLst>
          </p:cNvPr>
          <p:cNvSpPr/>
          <p:nvPr/>
        </p:nvSpPr>
        <p:spPr>
          <a:xfrm>
            <a:off x="7103444" y="2548651"/>
            <a:ext cx="1926256" cy="25308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19" name="Rectangle 18">
            <a:extLst>
              <a:ext uri="{FF2B5EF4-FFF2-40B4-BE49-F238E27FC236}">
                <a16:creationId xmlns:a16="http://schemas.microsoft.com/office/drawing/2014/main" id="{FE7FFB25-C102-7A20-A042-96D40FDF8B5F}"/>
              </a:ext>
            </a:extLst>
          </p:cNvPr>
          <p:cNvSpPr/>
          <p:nvPr/>
        </p:nvSpPr>
        <p:spPr>
          <a:xfrm>
            <a:off x="3238500" y="2801734"/>
            <a:ext cx="5791200" cy="2662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20" name="Arrow: Right 19">
            <a:extLst>
              <a:ext uri="{FF2B5EF4-FFF2-40B4-BE49-F238E27FC236}">
                <a16:creationId xmlns:a16="http://schemas.microsoft.com/office/drawing/2014/main" id="{EE8F4663-510D-CF68-C191-0DC7C0FD1125}"/>
              </a:ext>
            </a:extLst>
          </p:cNvPr>
          <p:cNvSpPr/>
          <p:nvPr/>
        </p:nvSpPr>
        <p:spPr>
          <a:xfrm>
            <a:off x="9029700" y="2741853"/>
            <a:ext cx="247830" cy="1197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21" name="TextBox 20">
            <a:extLst>
              <a:ext uri="{FF2B5EF4-FFF2-40B4-BE49-F238E27FC236}">
                <a16:creationId xmlns:a16="http://schemas.microsoft.com/office/drawing/2014/main" id="{934F4D51-B285-DA2B-4868-A48F70A59BCD}"/>
              </a:ext>
            </a:extLst>
          </p:cNvPr>
          <p:cNvSpPr txBox="1"/>
          <p:nvPr/>
        </p:nvSpPr>
        <p:spPr>
          <a:xfrm>
            <a:off x="9242756" y="2538449"/>
            <a:ext cx="2949244" cy="1569660"/>
          </a:xfrm>
          <a:prstGeom prst="rect">
            <a:avLst/>
          </a:prstGeom>
          <a:noFill/>
        </p:spPr>
        <p:txBody>
          <a:bodyPr wrap="square" rtlCol="0">
            <a:spAutoFit/>
          </a:bodyPr>
          <a:lstStyle/>
          <a:p>
            <a:r>
              <a:rPr lang="en-IN" sz="1200" b="1" dirty="0"/>
              <a:t>MENTION CITY NAME, DISTRICT, PIN CODE AND STATE CODE, </a:t>
            </a:r>
          </a:p>
          <a:p>
            <a:r>
              <a:rPr lang="en-IN" sz="1200" b="1" dirty="0"/>
              <a:t>COUNTRY CODE FOR INDIA – “IN” </a:t>
            </a:r>
          </a:p>
          <a:p>
            <a:r>
              <a:rPr lang="en-IN" sz="1200" b="1" dirty="0"/>
              <a:t>FOR UNITED ARAB EMIRATES – “AE” (ONLY FOR QUALIFIED SUPPLIER CLIENT) - DETAILS SHOULD MATCH FROM THE BANK STATEMENT OR UTILITY BILL</a:t>
            </a:r>
          </a:p>
        </p:txBody>
      </p:sp>
    </p:spTree>
    <p:extLst>
      <p:ext uri="{BB962C8B-B14F-4D97-AF65-F5344CB8AC3E}">
        <p14:creationId xmlns:p14="http://schemas.microsoft.com/office/powerpoint/2010/main" val="2847329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F85644-D5A7-4930-E3CA-47C6B2762FBA}"/>
              </a:ext>
            </a:extLst>
          </p:cNvPr>
          <p:cNvPicPr>
            <a:picLocks noChangeAspect="1"/>
          </p:cNvPicPr>
          <p:nvPr/>
        </p:nvPicPr>
        <p:blipFill>
          <a:blip r:embed="rId2"/>
          <a:stretch>
            <a:fillRect/>
          </a:stretch>
        </p:blipFill>
        <p:spPr>
          <a:xfrm>
            <a:off x="2318084" y="1607421"/>
            <a:ext cx="7555831" cy="1722920"/>
          </a:xfrm>
          <a:prstGeom prst="rect">
            <a:avLst/>
          </a:prstGeom>
        </p:spPr>
      </p:pic>
      <p:sp>
        <p:nvSpPr>
          <p:cNvPr id="6" name="TextBox 5">
            <a:extLst>
              <a:ext uri="{FF2B5EF4-FFF2-40B4-BE49-F238E27FC236}">
                <a16:creationId xmlns:a16="http://schemas.microsoft.com/office/drawing/2014/main" id="{73180B9E-D762-7EFD-052F-ABD96B7AC75A}"/>
              </a:ext>
            </a:extLst>
          </p:cNvPr>
          <p:cNvSpPr txBox="1"/>
          <p:nvPr/>
        </p:nvSpPr>
        <p:spPr>
          <a:xfrm>
            <a:off x="4916767" y="875899"/>
            <a:ext cx="2358466" cy="369332"/>
          </a:xfrm>
          <a:prstGeom prst="rect">
            <a:avLst/>
          </a:prstGeom>
          <a:noFill/>
        </p:spPr>
        <p:txBody>
          <a:bodyPr wrap="none" rtlCol="0">
            <a:spAutoFit/>
          </a:bodyPr>
          <a:lstStyle/>
          <a:p>
            <a:r>
              <a:rPr lang="en-IN" b="1" u="sng" dirty="0"/>
              <a:t>4. CONTACT DETAILS</a:t>
            </a:r>
          </a:p>
        </p:txBody>
      </p:sp>
      <p:sp>
        <p:nvSpPr>
          <p:cNvPr id="7" name="Rectangle 6">
            <a:extLst>
              <a:ext uri="{FF2B5EF4-FFF2-40B4-BE49-F238E27FC236}">
                <a16:creationId xmlns:a16="http://schemas.microsoft.com/office/drawing/2014/main" id="{28B41A88-61AC-F5E5-14FF-0DFDC7CDA58C}"/>
              </a:ext>
            </a:extLst>
          </p:cNvPr>
          <p:cNvSpPr/>
          <p:nvPr/>
        </p:nvSpPr>
        <p:spPr>
          <a:xfrm>
            <a:off x="2396691" y="2136808"/>
            <a:ext cx="7477224" cy="119353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Arrow: Down 7">
            <a:extLst>
              <a:ext uri="{FF2B5EF4-FFF2-40B4-BE49-F238E27FC236}">
                <a16:creationId xmlns:a16="http://schemas.microsoft.com/office/drawing/2014/main" id="{64A322C5-1857-3C1F-94E6-ABF5B12D9B68}"/>
              </a:ext>
            </a:extLst>
          </p:cNvPr>
          <p:cNvSpPr/>
          <p:nvPr/>
        </p:nvSpPr>
        <p:spPr>
          <a:xfrm>
            <a:off x="5601903" y="3330341"/>
            <a:ext cx="423512" cy="66414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90D290A2-CF4C-C842-74C0-FA3A613D7722}"/>
              </a:ext>
            </a:extLst>
          </p:cNvPr>
          <p:cNvSpPr txBox="1"/>
          <p:nvPr/>
        </p:nvSpPr>
        <p:spPr>
          <a:xfrm>
            <a:off x="3426594" y="3994484"/>
            <a:ext cx="4910319" cy="338554"/>
          </a:xfrm>
          <a:prstGeom prst="rect">
            <a:avLst/>
          </a:prstGeom>
          <a:noFill/>
        </p:spPr>
        <p:txBody>
          <a:bodyPr wrap="none" rtlCol="0">
            <a:spAutoFit/>
          </a:bodyPr>
          <a:lstStyle/>
          <a:p>
            <a:r>
              <a:rPr lang="en-IN" sz="1600" b="1" dirty="0"/>
              <a:t>PLEASE MENTION EMAIL ID AND MOBILE NUMBER</a:t>
            </a:r>
          </a:p>
        </p:txBody>
      </p:sp>
      <p:sp>
        <p:nvSpPr>
          <p:cNvPr id="10" name="Rectangle 9">
            <a:extLst>
              <a:ext uri="{FF2B5EF4-FFF2-40B4-BE49-F238E27FC236}">
                <a16:creationId xmlns:a16="http://schemas.microsoft.com/office/drawing/2014/main" id="{95D2BE2F-5EA6-76F4-AFC0-52E472D83890}"/>
              </a:ext>
            </a:extLst>
          </p:cNvPr>
          <p:cNvSpPr/>
          <p:nvPr/>
        </p:nvSpPr>
        <p:spPr>
          <a:xfrm>
            <a:off x="3003082" y="2521820"/>
            <a:ext cx="423512" cy="7315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Arrow: Left 10">
            <a:extLst>
              <a:ext uri="{FF2B5EF4-FFF2-40B4-BE49-F238E27FC236}">
                <a16:creationId xmlns:a16="http://schemas.microsoft.com/office/drawing/2014/main" id="{5EFE22E1-18CE-8F28-CE2A-5C228038A42A}"/>
              </a:ext>
            </a:extLst>
          </p:cNvPr>
          <p:cNvSpPr/>
          <p:nvPr/>
        </p:nvSpPr>
        <p:spPr>
          <a:xfrm>
            <a:off x="2223436" y="2868328"/>
            <a:ext cx="702644" cy="12512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a:extLst>
              <a:ext uri="{FF2B5EF4-FFF2-40B4-BE49-F238E27FC236}">
                <a16:creationId xmlns:a16="http://schemas.microsoft.com/office/drawing/2014/main" id="{4F89D635-97BD-3E08-C0CE-AEB538D946CF}"/>
              </a:ext>
            </a:extLst>
          </p:cNvPr>
          <p:cNvSpPr txBox="1"/>
          <p:nvPr/>
        </p:nvSpPr>
        <p:spPr>
          <a:xfrm>
            <a:off x="63556" y="2468881"/>
            <a:ext cx="2254528" cy="1200329"/>
          </a:xfrm>
          <a:prstGeom prst="rect">
            <a:avLst/>
          </a:prstGeom>
          <a:noFill/>
        </p:spPr>
        <p:txBody>
          <a:bodyPr wrap="square" rtlCol="0">
            <a:spAutoFit/>
          </a:bodyPr>
          <a:lstStyle/>
          <a:p>
            <a:r>
              <a:rPr lang="en-IN" sz="1200" b="1" dirty="0"/>
              <a:t>STD CODE TO BE WRITTEN</a:t>
            </a:r>
          </a:p>
          <a:p>
            <a:r>
              <a:rPr lang="en-IN" sz="1200" b="1" dirty="0"/>
              <a:t>IN THE FIELD GIVEN (PLEASE MENTION TWO DIGIT COUNTRY CODE)</a:t>
            </a:r>
          </a:p>
          <a:p>
            <a:r>
              <a:rPr lang="en-IN" sz="1200" b="1" dirty="0"/>
              <a:t>EX – FOR INDIAN MOBILE NUMBER 91-9999999999</a:t>
            </a:r>
          </a:p>
        </p:txBody>
      </p:sp>
    </p:spTree>
    <p:extLst>
      <p:ext uri="{BB962C8B-B14F-4D97-AF65-F5344CB8AC3E}">
        <p14:creationId xmlns:p14="http://schemas.microsoft.com/office/powerpoint/2010/main" val="1639199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500D2E-33FF-04F5-C02B-D290DD408AB3}"/>
              </a:ext>
            </a:extLst>
          </p:cNvPr>
          <p:cNvPicPr>
            <a:picLocks noChangeAspect="1"/>
          </p:cNvPicPr>
          <p:nvPr/>
        </p:nvPicPr>
        <p:blipFill>
          <a:blip r:embed="rId2"/>
          <a:stretch>
            <a:fillRect/>
          </a:stretch>
        </p:blipFill>
        <p:spPr>
          <a:xfrm>
            <a:off x="2520214" y="1607419"/>
            <a:ext cx="6805061" cy="2190913"/>
          </a:xfrm>
          <a:prstGeom prst="rect">
            <a:avLst/>
          </a:prstGeom>
        </p:spPr>
      </p:pic>
      <p:sp>
        <p:nvSpPr>
          <p:cNvPr id="6" name="TextBox 5">
            <a:extLst>
              <a:ext uri="{FF2B5EF4-FFF2-40B4-BE49-F238E27FC236}">
                <a16:creationId xmlns:a16="http://schemas.microsoft.com/office/drawing/2014/main" id="{4CE9C84D-1DAE-95F2-614F-86BD2B5CA81E}"/>
              </a:ext>
            </a:extLst>
          </p:cNvPr>
          <p:cNvSpPr txBox="1"/>
          <p:nvPr/>
        </p:nvSpPr>
        <p:spPr>
          <a:xfrm>
            <a:off x="4270684" y="530630"/>
            <a:ext cx="3288080" cy="369332"/>
          </a:xfrm>
          <a:prstGeom prst="rect">
            <a:avLst/>
          </a:prstGeom>
          <a:noFill/>
        </p:spPr>
        <p:txBody>
          <a:bodyPr wrap="none" rtlCol="0">
            <a:spAutoFit/>
          </a:bodyPr>
          <a:lstStyle/>
          <a:p>
            <a:r>
              <a:rPr lang="en-IN" b="1" u="sng" dirty="0"/>
              <a:t>7. APPLICANT DECLARATION</a:t>
            </a:r>
          </a:p>
        </p:txBody>
      </p:sp>
      <p:sp>
        <p:nvSpPr>
          <p:cNvPr id="7" name="Rectangle 6">
            <a:extLst>
              <a:ext uri="{FF2B5EF4-FFF2-40B4-BE49-F238E27FC236}">
                <a16:creationId xmlns:a16="http://schemas.microsoft.com/office/drawing/2014/main" id="{7DD6C62C-6547-6977-BF37-53311B90F012}"/>
              </a:ext>
            </a:extLst>
          </p:cNvPr>
          <p:cNvSpPr/>
          <p:nvPr/>
        </p:nvSpPr>
        <p:spPr>
          <a:xfrm>
            <a:off x="2574758" y="3410332"/>
            <a:ext cx="4292867" cy="40666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a:p>
        </p:txBody>
      </p:sp>
      <p:sp>
        <p:nvSpPr>
          <p:cNvPr id="8" name="Arrow: Down 7">
            <a:extLst>
              <a:ext uri="{FF2B5EF4-FFF2-40B4-BE49-F238E27FC236}">
                <a16:creationId xmlns:a16="http://schemas.microsoft.com/office/drawing/2014/main" id="{41D8BD2D-7310-F482-E401-2991D40B2032}"/>
              </a:ext>
            </a:extLst>
          </p:cNvPr>
          <p:cNvSpPr/>
          <p:nvPr/>
        </p:nvSpPr>
        <p:spPr>
          <a:xfrm>
            <a:off x="4504623" y="3814659"/>
            <a:ext cx="259882" cy="40666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a:p>
        </p:txBody>
      </p:sp>
      <p:sp>
        <p:nvSpPr>
          <p:cNvPr id="9" name="TextBox 8">
            <a:extLst>
              <a:ext uri="{FF2B5EF4-FFF2-40B4-BE49-F238E27FC236}">
                <a16:creationId xmlns:a16="http://schemas.microsoft.com/office/drawing/2014/main" id="{BA1373EE-5677-8567-AFBA-851C918F5B1F}"/>
              </a:ext>
            </a:extLst>
          </p:cNvPr>
          <p:cNvSpPr txBox="1"/>
          <p:nvPr/>
        </p:nvSpPr>
        <p:spPr>
          <a:xfrm>
            <a:off x="2798965" y="4218986"/>
            <a:ext cx="3671198" cy="276999"/>
          </a:xfrm>
          <a:prstGeom prst="rect">
            <a:avLst/>
          </a:prstGeom>
          <a:noFill/>
        </p:spPr>
        <p:txBody>
          <a:bodyPr wrap="none" rtlCol="0">
            <a:spAutoFit/>
          </a:bodyPr>
          <a:lstStyle/>
          <a:p>
            <a:r>
              <a:rPr lang="en-IN" sz="1200" b="1" dirty="0"/>
              <a:t>MENTION DATE AND PLACE IN THE GIVEN FIELDS</a:t>
            </a:r>
          </a:p>
        </p:txBody>
      </p:sp>
      <p:sp>
        <p:nvSpPr>
          <p:cNvPr id="10" name="Rectangle 9">
            <a:extLst>
              <a:ext uri="{FF2B5EF4-FFF2-40B4-BE49-F238E27FC236}">
                <a16:creationId xmlns:a16="http://schemas.microsoft.com/office/drawing/2014/main" id="{53A1794A-C94B-AC43-791D-DEA3C827E9D6}"/>
              </a:ext>
            </a:extLst>
          </p:cNvPr>
          <p:cNvSpPr/>
          <p:nvPr/>
        </p:nvSpPr>
        <p:spPr>
          <a:xfrm>
            <a:off x="7344076" y="2426186"/>
            <a:ext cx="1819175" cy="81814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a:p>
        </p:txBody>
      </p:sp>
      <p:sp>
        <p:nvSpPr>
          <p:cNvPr id="12" name="Arrow: Right 11">
            <a:extLst>
              <a:ext uri="{FF2B5EF4-FFF2-40B4-BE49-F238E27FC236}">
                <a16:creationId xmlns:a16="http://schemas.microsoft.com/office/drawing/2014/main" id="{F561D26F-C90C-5916-6D3B-2F4A29B2EC5D}"/>
              </a:ext>
            </a:extLst>
          </p:cNvPr>
          <p:cNvSpPr/>
          <p:nvPr/>
        </p:nvSpPr>
        <p:spPr>
          <a:xfrm>
            <a:off x="9095874" y="2646947"/>
            <a:ext cx="298383" cy="1925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a:p>
        </p:txBody>
      </p:sp>
      <p:sp>
        <p:nvSpPr>
          <p:cNvPr id="13" name="TextBox 12">
            <a:extLst>
              <a:ext uri="{FF2B5EF4-FFF2-40B4-BE49-F238E27FC236}">
                <a16:creationId xmlns:a16="http://schemas.microsoft.com/office/drawing/2014/main" id="{99883B32-EAE2-8219-129C-E344E927692B}"/>
              </a:ext>
            </a:extLst>
          </p:cNvPr>
          <p:cNvSpPr txBox="1"/>
          <p:nvPr/>
        </p:nvSpPr>
        <p:spPr>
          <a:xfrm>
            <a:off x="9394257" y="2483317"/>
            <a:ext cx="2797743" cy="461665"/>
          </a:xfrm>
          <a:prstGeom prst="rect">
            <a:avLst/>
          </a:prstGeom>
          <a:noFill/>
        </p:spPr>
        <p:txBody>
          <a:bodyPr wrap="square" rtlCol="0">
            <a:spAutoFit/>
          </a:bodyPr>
          <a:lstStyle/>
          <a:p>
            <a:r>
              <a:rPr lang="en-IN" sz="1200" b="1" dirty="0"/>
              <a:t>SIGNATURE OF AUTHORISED PERSON REQUIRED </a:t>
            </a:r>
          </a:p>
        </p:txBody>
      </p:sp>
      <p:sp>
        <p:nvSpPr>
          <p:cNvPr id="14" name="Rectangle 13">
            <a:extLst>
              <a:ext uri="{FF2B5EF4-FFF2-40B4-BE49-F238E27FC236}">
                <a16:creationId xmlns:a16="http://schemas.microsoft.com/office/drawing/2014/main" id="{50037EF3-789B-0730-B769-73E7E3F1631C}"/>
              </a:ext>
            </a:extLst>
          </p:cNvPr>
          <p:cNvSpPr/>
          <p:nvPr/>
        </p:nvSpPr>
        <p:spPr>
          <a:xfrm>
            <a:off x="7344076" y="3429000"/>
            <a:ext cx="1886551" cy="3693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a:p>
        </p:txBody>
      </p:sp>
      <p:cxnSp>
        <p:nvCxnSpPr>
          <p:cNvPr id="16" name="Straight Arrow Connector 15">
            <a:extLst>
              <a:ext uri="{FF2B5EF4-FFF2-40B4-BE49-F238E27FC236}">
                <a16:creationId xmlns:a16="http://schemas.microsoft.com/office/drawing/2014/main" id="{9B7325F5-9E32-0CA7-C00B-468655CA62EE}"/>
              </a:ext>
            </a:extLst>
          </p:cNvPr>
          <p:cNvCxnSpPr/>
          <p:nvPr/>
        </p:nvCxnSpPr>
        <p:spPr>
          <a:xfrm>
            <a:off x="8970745" y="3798332"/>
            <a:ext cx="709061" cy="7544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DB27CD98-6319-780B-ADB7-49E4F59EE078}"/>
              </a:ext>
            </a:extLst>
          </p:cNvPr>
          <p:cNvSpPr txBox="1"/>
          <p:nvPr/>
        </p:nvSpPr>
        <p:spPr>
          <a:xfrm>
            <a:off x="8069178" y="4522865"/>
            <a:ext cx="5447900" cy="276999"/>
          </a:xfrm>
          <a:prstGeom prst="rect">
            <a:avLst/>
          </a:prstGeom>
          <a:noFill/>
        </p:spPr>
        <p:txBody>
          <a:bodyPr wrap="square" rtlCol="0">
            <a:spAutoFit/>
          </a:bodyPr>
          <a:lstStyle/>
          <a:p>
            <a:r>
              <a:rPr lang="en-IN" sz="1200" b="1" dirty="0"/>
              <a:t>COMPANY STAMP REQUIRED ON THE PAGE</a:t>
            </a:r>
          </a:p>
        </p:txBody>
      </p:sp>
    </p:spTree>
    <p:extLst>
      <p:ext uri="{BB962C8B-B14F-4D97-AF65-F5344CB8AC3E}">
        <p14:creationId xmlns:p14="http://schemas.microsoft.com/office/powerpoint/2010/main" val="1114723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F7E148-50A2-6657-FC33-0F4010C3A735}"/>
              </a:ext>
            </a:extLst>
          </p:cNvPr>
          <p:cNvPicPr>
            <a:picLocks noChangeAspect="1"/>
          </p:cNvPicPr>
          <p:nvPr/>
        </p:nvPicPr>
        <p:blipFill>
          <a:blip r:embed="rId2"/>
          <a:stretch>
            <a:fillRect/>
          </a:stretch>
        </p:blipFill>
        <p:spPr>
          <a:xfrm>
            <a:off x="4149625" y="787264"/>
            <a:ext cx="3892750" cy="4737637"/>
          </a:xfrm>
          <a:prstGeom prst="rect">
            <a:avLst/>
          </a:prstGeom>
        </p:spPr>
      </p:pic>
      <p:sp>
        <p:nvSpPr>
          <p:cNvPr id="6" name="TextBox 5">
            <a:extLst>
              <a:ext uri="{FF2B5EF4-FFF2-40B4-BE49-F238E27FC236}">
                <a16:creationId xmlns:a16="http://schemas.microsoft.com/office/drawing/2014/main" id="{FD93285C-AB8F-2F0A-ABB2-FB4BC50EA46C}"/>
              </a:ext>
            </a:extLst>
          </p:cNvPr>
          <p:cNvSpPr txBox="1"/>
          <p:nvPr/>
        </p:nvSpPr>
        <p:spPr>
          <a:xfrm>
            <a:off x="4716776" y="417932"/>
            <a:ext cx="2758447" cy="369332"/>
          </a:xfrm>
          <a:prstGeom prst="rect">
            <a:avLst/>
          </a:prstGeom>
          <a:noFill/>
        </p:spPr>
        <p:txBody>
          <a:bodyPr wrap="none" rtlCol="0">
            <a:spAutoFit/>
          </a:bodyPr>
          <a:lstStyle/>
          <a:p>
            <a:r>
              <a:rPr lang="en-IN" b="1" u="sng" dirty="0"/>
              <a:t>CKYC INDIVIDUAL FORM</a:t>
            </a:r>
          </a:p>
        </p:txBody>
      </p:sp>
      <p:sp>
        <p:nvSpPr>
          <p:cNvPr id="7" name="TextBox 6">
            <a:extLst>
              <a:ext uri="{FF2B5EF4-FFF2-40B4-BE49-F238E27FC236}">
                <a16:creationId xmlns:a16="http://schemas.microsoft.com/office/drawing/2014/main" id="{2919D697-51C0-7F1D-A3DB-6FDCB6454CCC}"/>
              </a:ext>
            </a:extLst>
          </p:cNvPr>
          <p:cNvSpPr txBox="1"/>
          <p:nvPr/>
        </p:nvSpPr>
        <p:spPr>
          <a:xfrm>
            <a:off x="1087654" y="5601903"/>
            <a:ext cx="10828422" cy="1354217"/>
          </a:xfrm>
          <a:prstGeom prst="rect">
            <a:avLst/>
          </a:prstGeom>
          <a:noFill/>
        </p:spPr>
        <p:txBody>
          <a:bodyPr wrap="square" rtlCol="0">
            <a:spAutoFit/>
          </a:bodyPr>
          <a:lstStyle/>
          <a:p>
            <a:r>
              <a:rPr lang="en-IN" sz="1600" b="1" dirty="0"/>
              <a:t>NOTE – PLEASE CHECK STEP TO STEP GUIDE FOLLOWED BY THIS PAGE TO FILL THE CKYC INDIVIDUAL FORM ;-</a:t>
            </a:r>
          </a:p>
          <a:p>
            <a:endParaRPr lang="en-IN" sz="1600" b="1" dirty="0"/>
          </a:p>
          <a:p>
            <a:pPr marL="342900" indent="-342900">
              <a:buAutoNum type="arabicPeriod"/>
            </a:pPr>
            <a:r>
              <a:rPr lang="en-IN" sz="1600" dirty="0"/>
              <a:t>PLEASE AVOID CORRECTIONS ON ANY PAGE OF THE ACCOUNT OPENING FORM</a:t>
            </a:r>
          </a:p>
          <a:p>
            <a:pPr marL="342900" indent="-342900">
              <a:buAutoNum type="arabicPeriod"/>
            </a:pPr>
            <a:r>
              <a:rPr lang="en-IN" sz="1600" dirty="0"/>
              <a:t>USE OF WHITENER (CORRECTION FLUID) IS NOT PERMITTED </a:t>
            </a:r>
          </a:p>
          <a:p>
            <a:endParaRPr lang="en-IN" dirty="0"/>
          </a:p>
        </p:txBody>
      </p:sp>
    </p:spTree>
    <p:extLst>
      <p:ext uri="{BB962C8B-B14F-4D97-AF65-F5344CB8AC3E}">
        <p14:creationId xmlns:p14="http://schemas.microsoft.com/office/powerpoint/2010/main" val="1292577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FA3990-1945-EBF7-3A81-827BCE1A2C93}"/>
              </a:ext>
            </a:extLst>
          </p:cNvPr>
          <p:cNvPicPr>
            <a:picLocks noChangeAspect="1"/>
          </p:cNvPicPr>
          <p:nvPr/>
        </p:nvPicPr>
        <p:blipFill>
          <a:blip r:embed="rId2"/>
          <a:stretch>
            <a:fillRect/>
          </a:stretch>
        </p:blipFill>
        <p:spPr>
          <a:xfrm>
            <a:off x="2935797" y="1126937"/>
            <a:ext cx="5531134" cy="2140060"/>
          </a:xfrm>
          <a:prstGeom prst="rect">
            <a:avLst/>
          </a:prstGeom>
        </p:spPr>
      </p:pic>
      <p:sp>
        <p:nvSpPr>
          <p:cNvPr id="6" name="Rectangle 5">
            <a:extLst>
              <a:ext uri="{FF2B5EF4-FFF2-40B4-BE49-F238E27FC236}">
                <a16:creationId xmlns:a16="http://schemas.microsoft.com/office/drawing/2014/main" id="{9CC3D1C0-6ADC-9F9C-91D6-3F096441B9C4}"/>
              </a:ext>
            </a:extLst>
          </p:cNvPr>
          <p:cNvSpPr/>
          <p:nvPr/>
        </p:nvSpPr>
        <p:spPr>
          <a:xfrm>
            <a:off x="3117850" y="2178050"/>
            <a:ext cx="3257550" cy="1143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sp>
        <p:nvSpPr>
          <p:cNvPr id="7" name="Arrow: Left 6">
            <a:extLst>
              <a:ext uri="{FF2B5EF4-FFF2-40B4-BE49-F238E27FC236}">
                <a16:creationId xmlns:a16="http://schemas.microsoft.com/office/drawing/2014/main" id="{98CB92FB-8EC2-B607-E82A-22283D371BDD}"/>
              </a:ext>
            </a:extLst>
          </p:cNvPr>
          <p:cNvSpPr/>
          <p:nvPr/>
        </p:nvSpPr>
        <p:spPr>
          <a:xfrm>
            <a:off x="2935797" y="2222500"/>
            <a:ext cx="182053" cy="4571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sp>
        <p:nvSpPr>
          <p:cNvPr id="9" name="TextBox 8">
            <a:extLst>
              <a:ext uri="{FF2B5EF4-FFF2-40B4-BE49-F238E27FC236}">
                <a16:creationId xmlns:a16="http://schemas.microsoft.com/office/drawing/2014/main" id="{2E24AD8F-9E7D-F158-5EB4-B8E84F4AA2C9}"/>
              </a:ext>
            </a:extLst>
          </p:cNvPr>
          <p:cNvSpPr txBox="1"/>
          <p:nvPr/>
        </p:nvSpPr>
        <p:spPr>
          <a:xfrm>
            <a:off x="169172" y="1969184"/>
            <a:ext cx="2993128" cy="646331"/>
          </a:xfrm>
          <a:prstGeom prst="rect">
            <a:avLst/>
          </a:prstGeom>
          <a:noFill/>
        </p:spPr>
        <p:txBody>
          <a:bodyPr wrap="square" rtlCol="0">
            <a:spAutoFit/>
          </a:bodyPr>
          <a:lstStyle/>
          <a:p>
            <a:pPr algn="ctr"/>
            <a:r>
              <a:rPr lang="en-US" sz="1200" b="1" dirty="0"/>
              <a:t>PLACE A TICK MARK IN THE BOX </a:t>
            </a:r>
          </a:p>
          <a:p>
            <a:pPr algn="ctr"/>
            <a:r>
              <a:rPr lang="en-US" sz="1200" b="1" dirty="0"/>
              <a:t>(“UPDATE OPTION TO BE MARKED ONLY IN CASE OF RE-KYC)</a:t>
            </a:r>
            <a:endParaRPr lang="en-IN" sz="1200" b="1" dirty="0"/>
          </a:p>
        </p:txBody>
      </p:sp>
      <p:sp>
        <p:nvSpPr>
          <p:cNvPr id="10" name="Rectangle 9">
            <a:extLst>
              <a:ext uri="{FF2B5EF4-FFF2-40B4-BE49-F238E27FC236}">
                <a16:creationId xmlns:a16="http://schemas.microsoft.com/office/drawing/2014/main" id="{1B4BAC62-42D5-24D2-E621-5D7DC3A71D34}"/>
              </a:ext>
            </a:extLst>
          </p:cNvPr>
          <p:cNvSpPr/>
          <p:nvPr/>
        </p:nvSpPr>
        <p:spPr>
          <a:xfrm>
            <a:off x="3162300" y="2857500"/>
            <a:ext cx="5029200" cy="2667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sp>
        <p:nvSpPr>
          <p:cNvPr id="11" name="Arrow: Right 10">
            <a:extLst>
              <a:ext uri="{FF2B5EF4-FFF2-40B4-BE49-F238E27FC236}">
                <a16:creationId xmlns:a16="http://schemas.microsoft.com/office/drawing/2014/main" id="{6BF1BD40-7EC1-47D2-BB75-E05BE4B5B5BD}"/>
              </a:ext>
            </a:extLst>
          </p:cNvPr>
          <p:cNvSpPr/>
          <p:nvPr/>
        </p:nvSpPr>
        <p:spPr>
          <a:xfrm>
            <a:off x="8191500" y="2971800"/>
            <a:ext cx="275431" cy="50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sp>
        <p:nvSpPr>
          <p:cNvPr id="12" name="TextBox 11">
            <a:extLst>
              <a:ext uri="{FF2B5EF4-FFF2-40B4-BE49-F238E27FC236}">
                <a16:creationId xmlns:a16="http://schemas.microsoft.com/office/drawing/2014/main" id="{9EAC1EB4-50C2-8B33-DC59-EAA3CCED6266}"/>
              </a:ext>
            </a:extLst>
          </p:cNvPr>
          <p:cNvSpPr txBox="1"/>
          <p:nvPr/>
        </p:nvSpPr>
        <p:spPr>
          <a:xfrm>
            <a:off x="8418003" y="2760990"/>
            <a:ext cx="3773997" cy="1384995"/>
          </a:xfrm>
          <a:prstGeom prst="rect">
            <a:avLst/>
          </a:prstGeom>
          <a:noFill/>
        </p:spPr>
        <p:txBody>
          <a:bodyPr wrap="square" rtlCol="0">
            <a:spAutoFit/>
          </a:bodyPr>
          <a:lstStyle/>
          <a:p>
            <a:r>
              <a:rPr lang="en-IN" sz="1200" b="1" dirty="0"/>
              <a:t>SELECT PERSON TYPE </a:t>
            </a:r>
          </a:p>
          <a:p>
            <a:r>
              <a:rPr lang="en-IN" sz="1200" b="1" dirty="0"/>
              <a:t>(IN CASE OF COMPANY DIRECTOR – TICK MARK ON “DIRECTOR” , IN CASE OF PARTNERSHIP FIRM PLACE A TICK MARK ON “PARTNER”, IN CASE OF PROPRIETOSHIP – TICK MARK ON “PROPRIETOR”, IN CASE OF AUTHORISED SIGNATORY – TICK MARK ON “AUTHORISED SIGNATORY” </a:t>
            </a:r>
          </a:p>
        </p:txBody>
      </p:sp>
      <p:sp>
        <p:nvSpPr>
          <p:cNvPr id="13" name="Rectangle 12">
            <a:extLst>
              <a:ext uri="{FF2B5EF4-FFF2-40B4-BE49-F238E27FC236}">
                <a16:creationId xmlns:a16="http://schemas.microsoft.com/office/drawing/2014/main" id="{8A2CE00D-991C-0D5E-C7D3-B87B4186CD52}"/>
              </a:ext>
            </a:extLst>
          </p:cNvPr>
          <p:cNvSpPr/>
          <p:nvPr/>
        </p:nvSpPr>
        <p:spPr>
          <a:xfrm>
            <a:off x="3162300" y="3124200"/>
            <a:ext cx="2514600" cy="177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sp>
        <p:nvSpPr>
          <p:cNvPr id="14" name="Arrow: Down 13">
            <a:extLst>
              <a:ext uri="{FF2B5EF4-FFF2-40B4-BE49-F238E27FC236}">
                <a16:creationId xmlns:a16="http://schemas.microsoft.com/office/drawing/2014/main" id="{69F075F5-CCE5-2417-9858-20EB2B0423B7}"/>
              </a:ext>
            </a:extLst>
          </p:cNvPr>
          <p:cNvSpPr/>
          <p:nvPr/>
        </p:nvSpPr>
        <p:spPr>
          <a:xfrm>
            <a:off x="4309533" y="3344333"/>
            <a:ext cx="84667" cy="2116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sp>
        <p:nvSpPr>
          <p:cNvPr id="15" name="TextBox 14">
            <a:extLst>
              <a:ext uri="{FF2B5EF4-FFF2-40B4-BE49-F238E27FC236}">
                <a16:creationId xmlns:a16="http://schemas.microsoft.com/office/drawing/2014/main" id="{EDF8031A-71E6-D291-4881-08FBF1E92682}"/>
              </a:ext>
            </a:extLst>
          </p:cNvPr>
          <p:cNvSpPr txBox="1"/>
          <p:nvPr/>
        </p:nvSpPr>
        <p:spPr>
          <a:xfrm>
            <a:off x="2935797" y="3559097"/>
            <a:ext cx="2993127" cy="646331"/>
          </a:xfrm>
          <a:prstGeom prst="rect">
            <a:avLst/>
          </a:prstGeom>
          <a:noFill/>
        </p:spPr>
        <p:txBody>
          <a:bodyPr wrap="none" rtlCol="0">
            <a:spAutoFit/>
          </a:bodyPr>
          <a:lstStyle/>
          <a:p>
            <a:r>
              <a:rPr lang="en-IN" sz="1200" b="1" dirty="0"/>
              <a:t>MENTION DIN NUMBER OF DIRECTORS </a:t>
            </a:r>
          </a:p>
          <a:p>
            <a:r>
              <a:rPr lang="en-IN" sz="1200" b="1" dirty="0"/>
              <a:t>(ONLY APPLICABLE IN PRIVATE LIMITED</a:t>
            </a:r>
          </a:p>
          <a:p>
            <a:r>
              <a:rPr lang="en-IN" sz="1200" b="1" dirty="0"/>
              <a:t>COMPANIES)</a:t>
            </a:r>
          </a:p>
        </p:txBody>
      </p:sp>
      <p:sp>
        <p:nvSpPr>
          <p:cNvPr id="16" name="TextBox 15">
            <a:extLst>
              <a:ext uri="{FF2B5EF4-FFF2-40B4-BE49-F238E27FC236}">
                <a16:creationId xmlns:a16="http://schemas.microsoft.com/office/drawing/2014/main" id="{3BBEC86F-B043-0275-85B7-505D591EB43B}"/>
              </a:ext>
            </a:extLst>
          </p:cNvPr>
          <p:cNvSpPr txBox="1"/>
          <p:nvPr/>
        </p:nvSpPr>
        <p:spPr>
          <a:xfrm>
            <a:off x="4090737" y="624255"/>
            <a:ext cx="3550972" cy="369332"/>
          </a:xfrm>
          <a:prstGeom prst="rect">
            <a:avLst/>
          </a:prstGeom>
          <a:noFill/>
        </p:spPr>
        <p:txBody>
          <a:bodyPr wrap="none" rtlCol="0">
            <a:spAutoFit/>
          </a:bodyPr>
          <a:lstStyle/>
          <a:p>
            <a:r>
              <a:rPr lang="en-IN" b="1" u="sng" dirty="0"/>
              <a:t>1. DETAILS OF RELATED PERSON</a:t>
            </a:r>
          </a:p>
        </p:txBody>
      </p:sp>
    </p:spTree>
    <p:extLst>
      <p:ext uri="{BB962C8B-B14F-4D97-AF65-F5344CB8AC3E}">
        <p14:creationId xmlns:p14="http://schemas.microsoft.com/office/powerpoint/2010/main" val="3017834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297C94-3AC4-B08A-2727-FFDEDA513CA4}"/>
              </a:ext>
            </a:extLst>
          </p:cNvPr>
          <p:cNvPicPr>
            <a:picLocks noChangeAspect="1"/>
          </p:cNvPicPr>
          <p:nvPr/>
        </p:nvPicPr>
        <p:blipFill>
          <a:blip r:embed="rId2"/>
          <a:stretch>
            <a:fillRect/>
          </a:stretch>
        </p:blipFill>
        <p:spPr>
          <a:xfrm>
            <a:off x="3071726" y="827438"/>
            <a:ext cx="6048548" cy="1819509"/>
          </a:xfrm>
          <a:prstGeom prst="rect">
            <a:avLst/>
          </a:prstGeom>
        </p:spPr>
      </p:pic>
      <p:sp>
        <p:nvSpPr>
          <p:cNvPr id="6" name="TextBox 5">
            <a:extLst>
              <a:ext uri="{FF2B5EF4-FFF2-40B4-BE49-F238E27FC236}">
                <a16:creationId xmlns:a16="http://schemas.microsoft.com/office/drawing/2014/main" id="{3ACBC2C3-80BD-761A-C549-2D39F3F0797C}"/>
              </a:ext>
            </a:extLst>
          </p:cNvPr>
          <p:cNvSpPr txBox="1"/>
          <p:nvPr/>
        </p:nvSpPr>
        <p:spPr>
          <a:xfrm>
            <a:off x="4610501" y="173256"/>
            <a:ext cx="2880917" cy="400110"/>
          </a:xfrm>
          <a:prstGeom prst="rect">
            <a:avLst/>
          </a:prstGeom>
          <a:noFill/>
        </p:spPr>
        <p:txBody>
          <a:bodyPr wrap="none" rtlCol="0">
            <a:spAutoFit/>
          </a:bodyPr>
          <a:lstStyle/>
          <a:p>
            <a:r>
              <a:rPr lang="en-IN" sz="2000" b="1" u="sng" dirty="0"/>
              <a:t>1.1 PERSONAL DETAILS</a:t>
            </a:r>
          </a:p>
        </p:txBody>
      </p:sp>
      <p:sp>
        <p:nvSpPr>
          <p:cNvPr id="7" name="Rectangle 6">
            <a:extLst>
              <a:ext uri="{FF2B5EF4-FFF2-40B4-BE49-F238E27FC236}">
                <a16:creationId xmlns:a16="http://schemas.microsoft.com/office/drawing/2014/main" id="{92C30F21-D68A-3329-611F-EEFFBCD3CA25}"/>
              </a:ext>
            </a:extLst>
          </p:cNvPr>
          <p:cNvSpPr/>
          <p:nvPr/>
        </p:nvSpPr>
        <p:spPr>
          <a:xfrm>
            <a:off x="3205213" y="1232034"/>
            <a:ext cx="5915061" cy="23100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a:p>
        </p:txBody>
      </p:sp>
      <p:sp>
        <p:nvSpPr>
          <p:cNvPr id="8" name="Arrow: Right 7">
            <a:extLst>
              <a:ext uri="{FF2B5EF4-FFF2-40B4-BE49-F238E27FC236}">
                <a16:creationId xmlns:a16="http://schemas.microsoft.com/office/drawing/2014/main" id="{AED32144-C18D-D8A1-F34F-5EACA97DD7E7}"/>
              </a:ext>
            </a:extLst>
          </p:cNvPr>
          <p:cNvSpPr/>
          <p:nvPr/>
        </p:nvSpPr>
        <p:spPr>
          <a:xfrm>
            <a:off x="9120274" y="1318661"/>
            <a:ext cx="216231" cy="481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a:p>
        </p:txBody>
      </p:sp>
      <p:sp>
        <p:nvSpPr>
          <p:cNvPr id="9" name="TextBox 8">
            <a:extLst>
              <a:ext uri="{FF2B5EF4-FFF2-40B4-BE49-F238E27FC236}">
                <a16:creationId xmlns:a16="http://schemas.microsoft.com/office/drawing/2014/main" id="{2786332C-3257-BDB3-C55E-8BDC01FDAE42}"/>
              </a:ext>
            </a:extLst>
          </p:cNvPr>
          <p:cNvSpPr txBox="1"/>
          <p:nvPr/>
        </p:nvSpPr>
        <p:spPr>
          <a:xfrm>
            <a:off x="9336505" y="1087828"/>
            <a:ext cx="2855495" cy="461665"/>
          </a:xfrm>
          <a:prstGeom prst="rect">
            <a:avLst/>
          </a:prstGeom>
          <a:noFill/>
        </p:spPr>
        <p:txBody>
          <a:bodyPr wrap="square" rtlCol="0">
            <a:spAutoFit/>
          </a:bodyPr>
          <a:lstStyle/>
          <a:p>
            <a:r>
              <a:rPr lang="en-IN" sz="1200" b="1" dirty="0"/>
              <a:t>MENTION NAME AS WRITTEN </a:t>
            </a:r>
          </a:p>
          <a:p>
            <a:r>
              <a:rPr lang="en-IN" sz="1200" b="1" dirty="0"/>
              <a:t>ON THE PAN CARD</a:t>
            </a:r>
          </a:p>
        </p:txBody>
      </p:sp>
      <p:sp>
        <p:nvSpPr>
          <p:cNvPr id="10" name="Rectangle 9">
            <a:extLst>
              <a:ext uri="{FF2B5EF4-FFF2-40B4-BE49-F238E27FC236}">
                <a16:creationId xmlns:a16="http://schemas.microsoft.com/office/drawing/2014/main" id="{CA6C27E4-5713-3422-A073-E9C3E8128915}"/>
              </a:ext>
            </a:extLst>
          </p:cNvPr>
          <p:cNvSpPr/>
          <p:nvPr/>
        </p:nvSpPr>
        <p:spPr>
          <a:xfrm>
            <a:off x="4206240" y="1232034"/>
            <a:ext cx="510139" cy="23100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a:p>
        </p:txBody>
      </p:sp>
      <p:cxnSp>
        <p:nvCxnSpPr>
          <p:cNvPr id="14" name="Straight Arrow Connector 13">
            <a:extLst>
              <a:ext uri="{FF2B5EF4-FFF2-40B4-BE49-F238E27FC236}">
                <a16:creationId xmlns:a16="http://schemas.microsoft.com/office/drawing/2014/main" id="{2AA86A25-575A-8B6F-B3B2-4066ADFD67C1}"/>
              </a:ext>
            </a:extLst>
          </p:cNvPr>
          <p:cNvCxnSpPr/>
          <p:nvPr/>
        </p:nvCxnSpPr>
        <p:spPr>
          <a:xfrm flipH="1">
            <a:off x="2569945" y="1395663"/>
            <a:ext cx="163629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00E6AAE5-FE79-218A-06A6-C719D4BE929E}"/>
              </a:ext>
            </a:extLst>
          </p:cNvPr>
          <p:cNvSpPr txBox="1"/>
          <p:nvPr/>
        </p:nvSpPr>
        <p:spPr>
          <a:xfrm>
            <a:off x="0" y="1257163"/>
            <a:ext cx="2695074" cy="276999"/>
          </a:xfrm>
          <a:prstGeom prst="rect">
            <a:avLst/>
          </a:prstGeom>
          <a:noFill/>
        </p:spPr>
        <p:txBody>
          <a:bodyPr wrap="square" rtlCol="0">
            <a:spAutoFit/>
          </a:bodyPr>
          <a:lstStyle/>
          <a:p>
            <a:r>
              <a:rPr lang="en-IN" sz="1200" b="1" dirty="0"/>
              <a:t>KINDLY MENTION THE PREFIX</a:t>
            </a:r>
          </a:p>
        </p:txBody>
      </p:sp>
      <p:sp>
        <p:nvSpPr>
          <p:cNvPr id="16" name="Rectangle 15">
            <a:extLst>
              <a:ext uri="{FF2B5EF4-FFF2-40B4-BE49-F238E27FC236}">
                <a16:creationId xmlns:a16="http://schemas.microsoft.com/office/drawing/2014/main" id="{E52E4CF3-8B33-10DA-D304-CD7D2D34C86C}"/>
              </a:ext>
            </a:extLst>
          </p:cNvPr>
          <p:cNvSpPr/>
          <p:nvPr/>
        </p:nvSpPr>
        <p:spPr>
          <a:xfrm>
            <a:off x="3205213" y="1597621"/>
            <a:ext cx="5915061" cy="23100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a:p>
        </p:txBody>
      </p:sp>
      <p:sp>
        <p:nvSpPr>
          <p:cNvPr id="17" name="Arrow: Right 16">
            <a:extLst>
              <a:ext uri="{FF2B5EF4-FFF2-40B4-BE49-F238E27FC236}">
                <a16:creationId xmlns:a16="http://schemas.microsoft.com/office/drawing/2014/main" id="{FC97A42F-7E0A-7E98-03A4-0E7F70CF457A}"/>
              </a:ext>
            </a:extLst>
          </p:cNvPr>
          <p:cNvSpPr/>
          <p:nvPr/>
        </p:nvSpPr>
        <p:spPr>
          <a:xfrm>
            <a:off x="9120274" y="1742173"/>
            <a:ext cx="376652" cy="481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a:p>
        </p:txBody>
      </p:sp>
      <p:sp>
        <p:nvSpPr>
          <p:cNvPr id="18" name="TextBox 17">
            <a:extLst>
              <a:ext uri="{FF2B5EF4-FFF2-40B4-BE49-F238E27FC236}">
                <a16:creationId xmlns:a16="http://schemas.microsoft.com/office/drawing/2014/main" id="{919B726C-4477-B633-F890-EBBAEFBED669}"/>
              </a:ext>
            </a:extLst>
          </p:cNvPr>
          <p:cNvSpPr txBox="1"/>
          <p:nvPr/>
        </p:nvSpPr>
        <p:spPr>
          <a:xfrm>
            <a:off x="9496926" y="1549493"/>
            <a:ext cx="3429802" cy="461665"/>
          </a:xfrm>
          <a:prstGeom prst="rect">
            <a:avLst/>
          </a:prstGeom>
          <a:noFill/>
        </p:spPr>
        <p:txBody>
          <a:bodyPr wrap="square" rtlCol="0">
            <a:spAutoFit/>
          </a:bodyPr>
          <a:lstStyle/>
          <a:p>
            <a:r>
              <a:rPr lang="en-IN" sz="1200" b="1" dirty="0"/>
              <a:t>WRITE FATHER’S NAME </a:t>
            </a:r>
          </a:p>
          <a:p>
            <a:r>
              <a:rPr lang="en-IN" sz="1200" b="1" dirty="0"/>
              <a:t>AS WRITTEN ON THE PAN CARD </a:t>
            </a:r>
          </a:p>
        </p:txBody>
      </p:sp>
      <p:sp>
        <p:nvSpPr>
          <p:cNvPr id="19" name="Rectangle 18">
            <a:extLst>
              <a:ext uri="{FF2B5EF4-FFF2-40B4-BE49-F238E27FC236}">
                <a16:creationId xmlns:a16="http://schemas.microsoft.com/office/drawing/2014/main" id="{693B81C5-F477-EB3C-CA2B-234AEB3B41FF}"/>
              </a:ext>
            </a:extLst>
          </p:cNvPr>
          <p:cNvSpPr/>
          <p:nvPr/>
        </p:nvSpPr>
        <p:spPr>
          <a:xfrm>
            <a:off x="4206240" y="1597621"/>
            <a:ext cx="510139" cy="23100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a:p>
        </p:txBody>
      </p:sp>
      <p:cxnSp>
        <p:nvCxnSpPr>
          <p:cNvPr id="20" name="Straight Arrow Connector 19">
            <a:extLst>
              <a:ext uri="{FF2B5EF4-FFF2-40B4-BE49-F238E27FC236}">
                <a16:creationId xmlns:a16="http://schemas.microsoft.com/office/drawing/2014/main" id="{BA73BE76-1002-D499-C460-CB3DC0719B39}"/>
              </a:ext>
            </a:extLst>
          </p:cNvPr>
          <p:cNvCxnSpPr/>
          <p:nvPr/>
        </p:nvCxnSpPr>
        <p:spPr>
          <a:xfrm flipH="1">
            <a:off x="2569945" y="1769444"/>
            <a:ext cx="163629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90115809-3BBC-34A1-2CDD-62540B094AE9}"/>
              </a:ext>
            </a:extLst>
          </p:cNvPr>
          <p:cNvSpPr txBox="1"/>
          <p:nvPr/>
        </p:nvSpPr>
        <p:spPr>
          <a:xfrm>
            <a:off x="0" y="1641825"/>
            <a:ext cx="4304899" cy="276999"/>
          </a:xfrm>
          <a:prstGeom prst="rect">
            <a:avLst/>
          </a:prstGeom>
          <a:noFill/>
        </p:spPr>
        <p:txBody>
          <a:bodyPr wrap="square">
            <a:spAutoFit/>
          </a:bodyPr>
          <a:lstStyle/>
          <a:p>
            <a:r>
              <a:rPr lang="en-IN" sz="1200" b="1" dirty="0"/>
              <a:t>KINDLY MENTION THE PREFIX</a:t>
            </a:r>
          </a:p>
        </p:txBody>
      </p:sp>
      <p:sp>
        <p:nvSpPr>
          <p:cNvPr id="24" name="Rectangle 23">
            <a:extLst>
              <a:ext uri="{FF2B5EF4-FFF2-40B4-BE49-F238E27FC236}">
                <a16:creationId xmlns:a16="http://schemas.microsoft.com/office/drawing/2014/main" id="{6FA59B5F-D6F0-08E7-E679-E8DA51628392}"/>
              </a:ext>
            </a:extLst>
          </p:cNvPr>
          <p:cNvSpPr/>
          <p:nvPr/>
        </p:nvSpPr>
        <p:spPr>
          <a:xfrm>
            <a:off x="3205213" y="1963028"/>
            <a:ext cx="2415941" cy="2019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a:p>
        </p:txBody>
      </p:sp>
      <p:cxnSp>
        <p:nvCxnSpPr>
          <p:cNvPr id="26" name="Straight Arrow Connector 25">
            <a:extLst>
              <a:ext uri="{FF2B5EF4-FFF2-40B4-BE49-F238E27FC236}">
                <a16:creationId xmlns:a16="http://schemas.microsoft.com/office/drawing/2014/main" id="{61CFA02B-F94B-272C-40E8-DEF089A9F629}"/>
              </a:ext>
            </a:extLst>
          </p:cNvPr>
          <p:cNvCxnSpPr>
            <a:cxnSpLocks/>
          </p:cNvCxnSpPr>
          <p:nvPr/>
        </p:nvCxnSpPr>
        <p:spPr>
          <a:xfrm>
            <a:off x="5608322" y="2064006"/>
            <a:ext cx="3700278" cy="2524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89530BD5-89AA-DE9D-A2D8-7987FD7AE223}"/>
              </a:ext>
            </a:extLst>
          </p:cNvPr>
          <p:cNvSpPr txBox="1"/>
          <p:nvPr/>
        </p:nvSpPr>
        <p:spPr>
          <a:xfrm>
            <a:off x="9228389" y="2228214"/>
            <a:ext cx="2664512" cy="461665"/>
          </a:xfrm>
          <a:prstGeom prst="rect">
            <a:avLst/>
          </a:prstGeom>
          <a:noFill/>
        </p:spPr>
        <p:txBody>
          <a:bodyPr wrap="none" rtlCol="0">
            <a:spAutoFit/>
          </a:bodyPr>
          <a:lstStyle/>
          <a:p>
            <a:r>
              <a:rPr lang="en-IN" sz="1200" b="1" dirty="0"/>
              <a:t>DATE OF BIRTH TO BE MENTIONED </a:t>
            </a:r>
          </a:p>
          <a:p>
            <a:r>
              <a:rPr lang="en-IN" sz="1200" b="1" dirty="0"/>
              <a:t>AS AVAILABLE ON PAN CARD</a:t>
            </a:r>
          </a:p>
        </p:txBody>
      </p:sp>
      <p:sp>
        <p:nvSpPr>
          <p:cNvPr id="30" name="Rectangle 29">
            <a:extLst>
              <a:ext uri="{FF2B5EF4-FFF2-40B4-BE49-F238E27FC236}">
                <a16:creationId xmlns:a16="http://schemas.microsoft.com/office/drawing/2014/main" id="{186D2EF4-4930-80A6-5336-5B1AC41C6F64}"/>
              </a:ext>
            </a:extLst>
          </p:cNvPr>
          <p:cNvSpPr/>
          <p:nvPr/>
        </p:nvSpPr>
        <p:spPr>
          <a:xfrm>
            <a:off x="3205213" y="2164985"/>
            <a:ext cx="3365635" cy="3041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a:p>
        </p:txBody>
      </p:sp>
      <p:sp>
        <p:nvSpPr>
          <p:cNvPr id="34" name="Arrow: Left 33">
            <a:extLst>
              <a:ext uri="{FF2B5EF4-FFF2-40B4-BE49-F238E27FC236}">
                <a16:creationId xmlns:a16="http://schemas.microsoft.com/office/drawing/2014/main" id="{23E8A0FB-CEF6-884B-A60D-2C546E07EAF3}"/>
              </a:ext>
            </a:extLst>
          </p:cNvPr>
          <p:cNvSpPr/>
          <p:nvPr/>
        </p:nvSpPr>
        <p:spPr>
          <a:xfrm>
            <a:off x="2820202" y="2265963"/>
            <a:ext cx="385011" cy="10097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a:p>
        </p:txBody>
      </p:sp>
      <p:sp>
        <p:nvSpPr>
          <p:cNvPr id="35" name="TextBox 34">
            <a:extLst>
              <a:ext uri="{FF2B5EF4-FFF2-40B4-BE49-F238E27FC236}">
                <a16:creationId xmlns:a16="http://schemas.microsoft.com/office/drawing/2014/main" id="{276AA753-0F15-9A45-108E-8D8DA831394F}"/>
              </a:ext>
            </a:extLst>
          </p:cNvPr>
          <p:cNvSpPr txBox="1"/>
          <p:nvPr/>
        </p:nvSpPr>
        <p:spPr>
          <a:xfrm>
            <a:off x="52940" y="2174041"/>
            <a:ext cx="3085530" cy="276999"/>
          </a:xfrm>
          <a:prstGeom prst="rect">
            <a:avLst/>
          </a:prstGeom>
          <a:noFill/>
        </p:spPr>
        <p:txBody>
          <a:bodyPr wrap="square" rtlCol="0">
            <a:spAutoFit/>
          </a:bodyPr>
          <a:lstStyle/>
          <a:p>
            <a:r>
              <a:rPr lang="en-IN" sz="1200" b="1" dirty="0"/>
              <a:t>PLACE A TICK MARK (AS APPLICABLE)</a:t>
            </a:r>
          </a:p>
        </p:txBody>
      </p:sp>
      <p:sp>
        <p:nvSpPr>
          <p:cNvPr id="37" name="Rectangle 36">
            <a:extLst>
              <a:ext uri="{FF2B5EF4-FFF2-40B4-BE49-F238E27FC236}">
                <a16:creationId xmlns:a16="http://schemas.microsoft.com/office/drawing/2014/main" id="{020B2161-D351-0092-23AC-D1B98B516746}"/>
              </a:ext>
            </a:extLst>
          </p:cNvPr>
          <p:cNvSpPr/>
          <p:nvPr/>
        </p:nvSpPr>
        <p:spPr>
          <a:xfrm>
            <a:off x="3205213" y="2469142"/>
            <a:ext cx="2541069" cy="22200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a:p>
        </p:txBody>
      </p:sp>
      <p:sp>
        <p:nvSpPr>
          <p:cNvPr id="38" name="Arrow: Down 37">
            <a:extLst>
              <a:ext uri="{FF2B5EF4-FFF2-40B4-BE49-F238E27FC236}">
                <a16:creationId xmlns:a16="http://schemas.microsoft.com/office/drawing/2014/main" id="{1A7DE3CB-C766-B9E7-542A-9D7808BFD78B}"/>
              </a:ext>
            </a:extLst>
          </p:cNvPr>
          <p:cNvSpPr/>
          <p:nvPr/>
        </p:nvSpPr>
        <p:spPr>
          <a:xfrm>
            <a:off x="4304899" y="2691151"/>
            <a:ext cx="190099" cy="36039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a:p>
        </p:txBody>
      </p:sp>
      <p:sp>
        <p:nvSpPr>
          <p:cNvPr id="39" name="TextBox 38">
            <a:extLst>
              <a:ext uri="{FF2B5EF4-FFF2-40B4-BE49-F238E27FC236}">
                <a16:creationId xmlns:a16="http://schemas.microsoft.com/office/drawing/2014/main" id="{9B33B0C4-113F-ADF7-34E6-934053176351}"/>
              </a:ext>
            </a:extLst>
          </p:cNvPr>
          <p:cNvSpPr txBox="1"/>
          <p:nvPr/>
        </p:nvSpPr>
        <p:spPr>
          <a:xfrm>
            <a:off x="3049903" y="3051543"/>
            <a:ext cx="3305713" cy="276999"/>
          </a:xfrm>
          <a:prstGeom prst="rect">
            <a:avLst/>
          </a:prstGeom>
          <a:noFill/>
        </p:spPr>
        <p:txBody>
          <a:bodyPr wrap="none" rtlCol="0">
            <a:spAutoFit/>
          </a:bodyPr>
          <a:lstStyle/>
          <a:p>
            <a:r>
              <a:rPr lang="en-IN" sz="1200" b="1" dirty="0"/>
              <a:t>MENTION PAN NUMBER OF THE APPLICANT</a:t>
            </a:r>
          </a:p>
        </p:txBody>
      </p:sp>
      <p:sp>
        <p:nvSpPr>
          <p:cNvPr id="40" name="TextBox 39">
            <a:extLst>
              <a:ext uri="{FF2B5EF4-FFF2-40B4-BE49-F238E27FC236}">
                <a16:creationId xmlns:a16="http://schemas.microsoft.com/office/drawing/2014/main" id="{98168A3F-09E6-4FEA-317E-489A01721963}"/>
              </a:ext>
            </a:extLst>
          </p:cNvPr>
          <p:cNvSpPr txBox="1"/>
          <p:nvPr/>
        </p:nvSpPr>
        <p:spPr>
          <a:xfrm>
            <a:off x="115620" y="4707123"/>
            <a:ext cx="12094028" cy="1323439"/>
          </a:xfrm>
          <a:prstGeom prst="rect">
            <a:avLst/>
          </a:prstGeom>
          <a:noFill/>
        </p:spPr>
        <p:txBody>
          <a:bodyPr wrap="square" rtlCol="0">
            <a:spAutoFit/>
          </a:bodyPr>
          <a:lstStyle/>
          <a:p>
            <a:r>
              <a:rPr lang="en-IN" sz="1600" b="1" dirty="0"/>
              <a:t>NOTE – PLEASE ENSURE ALL THE DETAILS FILLED ARE AS PER PAN</a:t>
            </a:r>
          </a:p>
          <a:p>
            <a:endParaRPr lang="en-IN" sz="1600" b="1" dirty="0"/>
          </a:p>
          <a:p>
            <a:r>
              <a:rPr lang="en-IN" sz="1600" b="1" dirty="0"/>
              <a:t>1. PLEASE AVOID SPELLING MISTAKE AND ENSURE APPLICANT NAME AND FATHER NAME IS WRITTEN AS AVAILABLE ON PAN.</a:t>
            </a:r>
          </a:p>
          <a:p>
            <a:endParaRPr lang="en-IN" sz="1600" b="1" dirty="0"/>
          </a:p>
          <a:p>
            <a:r>
              <a:rPr lang="en-IN" sz="1600" b="1" dirty="0"/>
              <a:t>2. PAN NUMBER MUST BE WRITTEN CLEARLY</a:t>
            </a:r>
          </a:p>
        </p:txBody>
      </p:sp>
    </p:spTree>
    <p:extLst>
      <p:ext uri="{BB962C8B-B14F-4D97-AF65-F5344CB8AC3E}">
        <p14:creationId xmlns:p14="http://schemas.microsoft.com/office/powerpoint/2010/main" val="1099405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DF6CD3-7C46-593D-E2BC-D86BF9F54310}"/>
              </a:ext>
            </a:extLst>
          </p:cNvPr>
          <p:cNvSpPr>
            <a:spLocks noGrp="1"/>
          </p:cNvSpPr>
          <p:nvPr>
            <p:ph type="body" sz="half" idx="2"/>
          </p:nvPr>
        </p:nvSpPr>
        <p:spPr>
          <a:xfrm>
            <a:off x="1154954" y="1574800"/>
            <a:ext cx="8825659" cy="4445000"/>
          </a:xfrm>
        </p:spPr>
        <p:txBody>
          <a:bodyPr>
            <a:normAutofit/>
          </a:bodyPr>
          <a:lstStyle/>
          <a:p>
            <a:pPr marL="285750" indent="-285750">
              <a:buFont typeface="Wingdings" panose="05000000000000000000" pitchFamily="2" charset="2"/>
              <a:buChar char="Ø"/>
            </a:pPr>
            <a:r>
              <a:rPr lang="en-IN" b="1" dirty="0"/>
              <a:t>DO NOT USE PENCIL TO FILL THE FORM.</a:t>
            </a:r>
          </a:p>
          <a:p>
            <a:pPr marL="285750" indent="-285750">
              <a:buFont typeface="Wingdings" panose="05000000000000000000" pitchFamily="2" charset="2"/>
              <a:buChar char="Ø"/>
            </a:pPr>
            <a:r>
              <a:rPr lang="en-IN" b="1" dirty="0"/>
              <a:t>USE OF WHITENER IS NOT PERMITTED.</a:t>
            </a:r>
          </a:p>
          <a:p>
            <a:pPr marL="285750" indent="-285750">
              <a:buFont typeface="Wingdings" panose="05000000000000000000" pitchFamily="2" charset="2"/>
              <a:buChar char="Ø"/>
            </a:pPr>
            <a:r>
              <a:rPr lang="en-IN" b="1" dirty="0"/>
              <a:t>CORRECTION ON ANY PAGE IS NOT PERMITTED.</a:t>
            </a:r>
          </a:p>
          <a:p>
            <a:pPr marL="285750" indent="-285750">
              <a:buFont typeface="Wingdings" panose="05000000000000000000" pitchFamily="2" charset="2"/>
              <a:buChar char="Ø"/>
            </a:pPr>
            <a:r>
              <a:rPr lang="en-IN" b="1" dirty="0"/>
              <a:t>PLEASE AVOID SPELLING MISTAKES ON THE FORM.</a:t>
            </a:r>
          </a:p>
          <a:p>
            <a:pPr marL="285750" indent="-285750">
              <a:buFont typeface="Wingdings" panose="05000000000000000000" pitchFamily="2" charset="2"/>
              <a:buChar char="Ø"/>
            </a:pPr>
            <a:r>
              <a:rPr lang="en-IN" b="1" dirty="0"/>
              <a:t>USE OF BLUE AND BLACK PEN IS ALLOWED.</a:t>
            </a:r>
          </a:p>
          <a:p>
            <a:pPr marL="285750" indent="-285750">
              <a:buFont typeface="Wingdings" panose="05000000000000000000" pitchFamily="2" charset="2"/>
              <a:buChar char="Ø"/>
            </a:pPr>
            <a:r>
              <a:rPr lang="en-IN" b="1" dirty="0"/>
              <a:t>PLEASE ENSURE WRITTEN DETAILS ARE CLEAR AND READABLE.</a:t>
            </a:r>
          </a:p>
          <a:p>
            <a:pPr marL="285750" indent="-285750">
              <a:buFont typeface="Wingdings" panose="05000000000000000000" pitchFamily="2" charset="2"/>
              <a:buChar char="Ø"/>
            </a:pPr>
            <a:r>
              <a:rPr lang="en-IN" b="1" dirty="0"/>
              <a:t>PLEASE ENSURE ALL THE MANDATORY FIELDS MARKED AS * ARE FILLED.</a:t>
            </a:r>
          </a:p>
          <a:p>
            <a:pPr marL="285750" indent="-285750">
              <a:buFont typeface="Wingdings" panose="05000000000000000000" pitchFamily="2" charset="2"/>
              <a:buChar char="Ø"/>
            </a:pPr>
            <a:r>
              <a:rPr lang="en-IN" b="1" dirty="0"/>
              <a:t>PLEASE ENSURE YOU DO SIGNATURE AS AVAILABLE ON PAN CARD.</a:t>
            </a:r>
          </a:p>
          <a:p>
            <a:pPr marL="285750" indent="-285750">
              <a:buFont typeface="Wingdings" panose="05000000000000000000" pitchFamily="2" charset="2"/>
              <a:buChar char="Ø"/>
            </a:pPr>
            <a:r>
              <a:rPr lang="en-IN" b="1" dirty="0"/>
              <a:t>ONLY VET SIGNATURES ARE CONSIDERED.</a:t>
            </a:r>
          </a:p>
          <a:p>
            <a:endParaRPr lang="en-IN" b="1" dirty="0"/>
          </a:p>
          <a:p>
            <a:pPr marL="285750" indent="-285750">
              <a:buFont typeface="Wingdings" panose="05000000000000000000" pitchFamily="2" charset="2"/>
              <a:buChar char="Ø"/>
            </a:pPr>
            <a:endParaRPr lang="en-IN" b="1" dirty="0"/>
          </a:p>
        </p:txBody>
      </p:sp>
      <p:sp>
        <p:nvSpPr>
          <p:cNvPr id="4" name="TextBox 3">
            <a:extLst>
              <a:ext uri="{FF2B5EF4-FFF2-40B4-BE49-F238E27FC236}">
                <a16:creationId xmlns:a16="http://schemas.microsoft.com/office/drawing/2014/main" id="{C9A19242-941A-B85E-4D6D-B74ADF9392EC}"/>
              </a:ext>
            </a:extLst>
          </p:cNvPr>
          <p:cNvSpPr txBox="1"/>
          <p:nvPr/>
        </p:nvSpPr>
        <p:spPr>
          <a:xfrm>
            <a:off x="3175000" y="546100"/>
            <a:ext cx="5207000" cy="584775"/>
          </a:xfrm>
          <a:prstGeom prst="rect">
            <a:avLst/>
          </a:prstGeom>
          <a:noFill/>
        </p:spPr>
        <p:txBody>
          <a:bodyPr wrap="square" rtlCol="0">
            <a:spAutoFit/>
          </a:bodyPr>
          <a:lstStyle/>
          <a:p>
            <a:pPr algn="ctr"/>
            <a:r>
              <a:rPr lang="en-IN" sz="3200" b="1" u="sng" dirty="0"/>
              <a:t>Do’s and Don’ts</a:t>
            </a:r>
            <a:r>
              <a:rPr lang="en-IN" sz="3200" dirty="0"/>
              <a:t>	</a:t>
            </a:r>
          </a:p>
        </p:txBody>
      </p:sp>
    </p:spTree>
    <p:extLst>
      <p:ext uri="{BB962C8B-B14F-4D97-AF65-F5344CB8AC3E}">
        <p14:creationId xmlns:p14="http://schemas.microsoft.com/office/powerpoint/2010/main" val="3722517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0E12CA-2F22-2969-A154-5B34C016F754}"/>
              </a:ext>
            </a:extLst>
          </p:cNvPr>
          <p:cNvPicPr>
            <a:picLocks noChangeAspect="1"/>
          </p:cNvPicPr>
          <p:nvPr/>
        </p:nvPicPr>
        <p:blipFill>
          <a:blip r:embed="rId2"/>
          <a:stretch>
            <a:fillRect/>
          </a:stretch>
        </p:blipFill>
        <p:spPr>
          <a:xfrm>
            <a:off x="3122248" y="1288940"/>
            <a:ext cx="5359675" cy="2140060"/>
          </a:xfrm>
          <a:prstGeom prst="rect">
            <a:avLst/>
          </a:prstGeom>
        </p:spPr>
      </p:pic>
      <p:sp>
        <p:nvSpPr>
          <p:cNvPr id="6" name="TextBox 5">
            <a:extLst>
              <a:ext uri="{FF2B5EF4-FFF2-40B4-BE49-F238E27FC236}">
                <a16:creationId xmlns:a16="http://schemas.microsoft.com/office/drawing/2014/main" id="{962083EF-670A-4069-4CF7-5143A2C60DF9}"/>
              </a:ext>
            </a:extLst>
          </p:cNvPr>
          <p:cNvSpPr txBox="1"/>
          <p:nvPr/>
        </p:nvSpPr>
        <p:spPr>
          <a:xfrm>
            <a:off x="3362955" y="359229"/>
            <a:ext cx="4878259" cy="369332"/>
          </a:xfrm>
          <a:prstGeom prst="rect">
            <a:avLst/>
          </a:prstGeom>
          <a:noFill/>
        </p:spPr>
        <p:txBody>
          <a:bodyPr wrap="none" rtlCol="0">
            <a:spAutoFit/>
          </a:bodyPr>
          <a:lstStyle/>
          <a:p>
            <a:pPr algn="ctr"/>
            <a:r>
              <a:rPr lang="en-IN" b="1" u="sng" dirty="0">
                <a:latin typeface="Amasis MT Pro Black" panose="02040A04050005020304" pitchFamily="18" charset="0"/>
              </a:rPr>
              <a:t>1.2 PROOF OF IDENTITY AND ADDRESS</a:t>
            </a:r>
          </a:p>
        </p:txBody>
      </p:sp>
      <p:sp>
        <p:nvSpPr>
          <p:cNvPr id="7" name="Rectangle 6">
            <a:extLst>
              <a:ext uri="{FF2B5EF4-FFF2-40B4-BE49-F238E27FC236}">
                <a16:creationId xmlns:a16="http://schemas.microsoft.com/office/drawing/2014/main" id="{3B28A0A3-B7FA-A804-5C7E-E88586446345}"/>
              </a:ext>
            </a:extLst>
          </p:cNvPr>
          <p:cNvSpPr/>
          <p:nvPr/>
        </p:nvSpPr>
        <p:spPr>
          <a:xfrm>
            <a:off x="7636933" y="1600200"/>
            <a:ext cx="844990" cy="10414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dirty="0"/>
          </a:p>
        </p:txBody>
      </p:sp>
      <p:sp>
        <p:nvSpPr>
          <p:cNvPr id="8" name="Arrow: Right 7">
            <a:extLst>
              <a:ext uri="{FF2B5EF4-FFF2-40B4-BE49-F238E27FC236}">
                <a16:creationId xmlns:a16="http://schemas.microsoft.com/office/drawing/2014/main" id="{B3A3AEA7-4BB1-A1D4-B73F-D7D8C2E47D95}"/>
              </a:ext>
            </a:extLst>
          </p:cNvPr>
          <p:cNvSpPr/>
          <p:nvPr/>
        </p:nvSpPr>
        <p:spPr>
          <a:xfrm>
            <a:off x="8481923" y="1972733"/>
            <a:ext cx="247210" cy="1185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dirty="0"/>
          </a:p>
        </p:txBody>
      </p:sp>
      <p:sp>
        <p:nvSpPr>
          <p:cNvPr id="9" name="TextBox 8">
            <a:extLst>
              <a:ext uri="{FF2B5EF4-FFF2-40B4-BE49-F238E27FC236}">
                <a16:creationId xmlns:a16="http://schemas.microsoft.com/office/drawing/2014/main" id="{5ADE9E41-431B-E5DF-F9B3-369BD77EB77B}"/>
              </a:ext>
            </a:extLst>
          </p:cNvPr>
          <p:cNvSpPr txBox="1"/>
          <p:nvPr/>
        </p:nvSpPr>
        <p:spPr>
          <a:xfrm>
            <a:off x="8729133" y="1847299"/>
            <a:ext cx="3547534" cy="276999"/>
          </a:xfrm>
          <a:prstGeom prst="rect">
            <a:avLst/>
          </a:prstGeom>
          <a:noFill/>
        </p:spPr>
        <p:txBody>
          <a:bodyPr wrap="square" rtlCol="0">
            <a:spAutoFit/>
          </a:bodyPr>
          <a:lstStyle/>
          <a:p>
            <a:pPr algn="ctr"/>
            <a:r>
              <a:rPr lang="en-IN" sz="1200" b="1" dirty="0"/>
              <a:t>AFFIX LATEST PHOTOGRAPH OF THE APPLICANT</a:t>
            </a:r>
          </a:p>
        </p:txBody>
      </p:sp>
      <p:sp>
        <p:nvSpPr>
          <p:cNvPr id="10" name="Rectangle 9">
            <a:extLst>
              <a:ext uri="{FF2B5EF4-FFF2-40B4-BE49-F238E27FC236}">
                <a16:creationId xmlns:a16="http://schemas.microsoft.com/office/drawing/2014/main" id="{C91F0ACD-134F-1FAE-3580-28F0AEF02F6B}"/>
              </a:ext>
            </a:extLst>
          </p:cNvPr>
          <p:cNvSpPr/>
          <p:nvPr/>
        </p:nvSpPr>
        <p:spPr>
          <a:xfrm>
            <a:off x="3122248" y="2734733"/>
            <a:ext cx="5359675" cy="69426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dirty="0"/>
          </a:p>
        </p:txBody>
      </p:sp>
      <p:sp>
        <p:nvSpPr>
          <p:cNvPr id="11" name="Arrow: Down 10">
            <a:extLst>
              <a:ext uri="{FF2B5EF4-FFF2-40B4-BE49-F238E27FC236}">
                <a16:creationId xmlns:a16="http://schemas.microsoft.com/office/drawing/2014/main" id="{BFDD612E-3E73-BF2E-31D4-3B9A1655B553}"/>
              </a:ext>
            </a:extLst>
          </p:cNvPr>
          <p:cNvSpPr/>
          <p:nvPr/>
        </p:nvSpPr>
        <p:spPr>
          <a:xfrm>
            <a:off x="5892800" y="3429000"/>
            <a:ext cx="139700" cy="3873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dirty="0"/>
          </a:p>
        </p:txBody>
      </p:sp>
      <p:sp>
        <p:nvSpPr>
          <p:cNvPr id="12" name="TextBox 11">
            <a:extLst>
              <a:ext uri="{FF2B5EF4-FFF2-40B4-BE49-F238E27FC236}">
                <a16:creationId xmlns:a16="http://schemas.microsoft.com/office/drawing/2014/main" id="{89F950B4-8998-A47D-9393-B92119CAC2E8}"/>
              </a:ext>
            </a:extLst>
          </p:cNvPr>
          <p:cNvSpPr txBox="1"/>
          <p:nvPr/>
        </p:nvSpPr>
        <p:spPr>
          <a:xfrm>
            <a:off x="3259667" y="3859130"/>
            <a:ext cx="5810249" cy="1384995"/>
          </a:xfrm>
          <a:prstGeom prst="rect">
            <a:avLst/>
          </a:prstGeom>
          <a:noFill/>
        </p:spPr>
        <p:txBody>
          <a:bodyPr wrap="square" rtlCol="0">
            <a:spAutoFit/>
          </a:bodyPr>
          <a:lstStyle/>
          <a:p>
            <a:pPr algn="ctr"/>
            <a:r>
              <a:rPr lang="en-IN" sz="1200" b="1" dirty="0"/>
              <a:t>MENTION CITY NAME, DISTRICT, PIN CODE AND STATE CODE, </a:t>
            </a:r>
          </a:p>
          <a:p>
            <a:pPr algn="ctr"/>
            <a:r>
              <a:rPr lang="en-IN" sz="1200" b="1" dirty="0"/>
              <a:t>COUNTRY CODE FOR INDIA – “IN” , FOR UNITED ARAB EMIRATES – “AE” (ONLY FOR QUALIFIED SUPPLIER CLIENT) </a:t>
            </a:r>
          </a:p>
          <a:p>
            <a:pPr algn="ctr"/>
            <a:endParaRPr lang="en-IN" sz="1200" b="1" dirty="0"/>
          </a:p>
          <a:p>
            <a:pPr marL="228600" indent="-228600" algn="ctr">
              <a:buAutoNum type="arabicPeriod"/>
            </a:pPr>
            <a:r>
              <a:rPr lang="en-IN" sz="1200" b="1" dirty="0"/>
              <a:t>ADDRESS MUST MATCH FROM AADHAR (INDIAN RESIDENTS)</a:t>
            </a:r>
          </a:p>
          <a:p>
            <a:pPr algn="ctr"/>
            <a:endParaRPr lang="en-IN" sz="1200" b="1" dirty="0"/>
          </a:p>
          <a:p>
            <a:pPr algn="ctr"/>
            <a:r>
              <a:rPr lang="en-IN" sz="1200" b="1" dirty="0"/>
              <a:t>2. ADDRESS MUST MATCH FROM PASSPORT (NON-RESIDENT INDIAN)</a:t>
            </a:r>
          </a:p>
        </p:txBody>
      </p:sp>
      <p:sp>
        <p:nvSpPr>
          <p:cNvPr id="13" name="Rectangle 12">
            <a:extLst>
              <a:ext uri="{FF2B5EF4-FFF2-40B4-BE49-F238E27FC236}">
                <a16:creationId xmlns:a16="http://schemas.microsoft.com/office/drawing/2014/main" id="{0B2C8BA5-4B27-1E69-0D19-E7828167F19C}"/>
              </a:ext>
            </a:extLst>
          </p:cNvPr>
          <p:cNvSpPr/>
          <p:nvPr/>
        </p:nvSpPr>
        <p:spPr>
          <a:xfrm>
            <a:off x="3259667" y="2227478"/>
            <a:ext cx="2772833" cy="21134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dirty="0"/>
          </a:p>
        </p:txBody>
      </p:sp>
      <p:sp>
        <p:nvSpPr>
          <p:cNvPr id="14" name="Arrow: Left 13">
            <a:extLst>
              <a:ext uri="{FF2B5EF4-FFF2-40B4-BE49-F238E27FC236}">
                <a16:creationId xmlns:a16="http://schemas.microsoft.com/office/drawing/2014/main" id="{84FED92A-EB45-A9E0-14D3-5F5C1017B882}"/>
              </a:ext>
            </a:extLst>
          </p:cNvPr>
          <p:cNvSpPr/>
          <p:nvPr/>
        </p:nvSpPr>
        <p:spPr>
          <a:xfrm>
            <a:off x="2844800" y="2227478"/>
            <a:ext cx="414867" cy="21134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dirty="0"/>
          </a:p>
        </p:txBody>
      </p:sp>
      <p:sp>
        <p:nvSpPr>
          <p:cNvPr id="15" name="TextBox 14">
            <a:extLst>
              <a:ext uri="{FF2B5EF4-FFF2-40B4-BE49-F238E27FC236}">
                <a16:creationId xmlns:a16="http://schemas.microsoft.com/office/drawing/2014/main" id="{06BA2525-BC40-7B13-2C77-AC587EC4D06D}"/>
              </a:ext>
            </a:extLst>
          </p:cNvPr>
          <p:cNvSpPr txBox="1"/>
          <p:nvPr/>
        </p:nvSpPr>
        <p:spPr>
          <a:xfrm>
            <a:off x="-60767" y="2170649"/>
            <a:ext cx="2935805" cy="830997"/>
          </a:xfrm>
          <a:prstGeom prst="rect">
            <a:avLst/>
          </a:prstGeom>
          <a:noFill/>
        </p:spPr>
        <p:txBody>
          <a:bodyPr wrap="square" rtlCol="0">
            <a:spAutoFit/>
          </a:bodyPr>
          <a:lstStyle/>
          <a:p>
            <a:pPr algn="ctr"/>
            <a:r>
              <a:rPr lang="en-IN" sz="1200" b="1" dirty="0"/>
              <a:t>PLACE A TICK MARK </a:t>
            </a:r>
          </a:p>
          <a:p>
            <a:pPr algn="ctr"/>
            <a:r>
              <a:rPr lang="en-IN" sz="1200" b="1" dirty="0"/>
              <a:t>&amp;</a:t>
            </a:r>
          </a:p>
          <a:p>
            <a:pPr algn="ctr"/>
            <a:r>
              <a:rPr lang="en-IN" sz="1200" b="1" dirty="0"/>
              <a:t> MENTION LAST 4 DIGITS OF AADHAR NUMBER (FOR INDIAN RESIDENTS)</a:t>
            </a:r>
          </a:p>
        </p:txBody>
      </p:sp>
      <p:sp>
        <p:nvSpPr>
          <p:cNvPr id="16" name="Rectangle 15">
            <a:extLst>
              <a:ext uri="{FF2B5EF4-FFF2-40B4-BE49-F238E27FC236}">
                <a16:creationId xmlns:a16="http://schemas.microsoft.com/office/drawing/2014/main" id="{8A1B9471-C0B6-14A3-05CC-925F279F507C}"/>
              </a:ext>
            </a:extLst>
          </p:cNvPr>
          <p:cNvSpPr/>
          <p:nvPr/>
        </p:nvSpPr>
        <p:spPr>
          <a:xfrm>
            <a:off x="3259667" y="1524318"/>
            <a:ext cx="2159000" cy="21134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dirty="0"/>
          </a:p>
        </p:txBody>
      </p:sp>
      <p:sp>
        <p:nvSpPr>
          <p:cNvPr id="17" name="Arrow: Left 16">
            <a:extLst>
              <a:ext uri="{FF2B5EF4-FFF2-40B4-BE49-F238E27FC236}">
                <a16:creationId xmlns:a16="http://schemas.microsoft.com/office/drawing/2014/main" id="{7042DC83-9AB0-3DF6-1774-2977DAA8DFBE}"/>
              </a:ext>
            </a:extLst>
          </p:cNvPr>
          <p:cNvSpPr/>
          <p:nvPr/>
        </p:nvSpPr>
        <p:spPr>
          <a:xfrm>
            <a:off x="2963333" y="1524318"/>
            <a:ext cx="296334" cy="15208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dirty="0"/>
          </a:p>
        </p:txBody>
      </p:sp>
      <p:sp>
        <p:nvSpPr>
          <p:cNvPr id="18" name="TextBox 17">
            <a:extLst>
              <a:ext uri="{FF2B5EF4-FFF2-40B4-BE49-F238E27FC236}">
                <a16:creationId xmlns:a16="http://schemas.microsoft.com/office/drawing/2014/main" id="{83FE7D7E-916D-5D1F-4443-26F027CF0696}"/>
              </a:ext>
            </a:extLst>
          </p:cNvPr>
          <p:cNvSpPr txBox="1"/>
          <p:nvPr/>
        </p:nvSpPr>
        <p:spPr>
          <a:xfrm>
            <a:off x="-11642" y="1329910"/>
            <a:ext cx="3024099" cy="646331"/>
          </a:xfrm>
          <a:prstGeom prst="rect">
            <a:avLst/>
          </a:prstGeom>
          <a:noFill/>
        </p:spPr>
        <p:txBody>
          <a:bodyPr wrap="square" rtlCol="0">
            <a:spAutoFit/>
          </a:bodyPr>
          <a:lstStyle/>
          <a:p>
            <a:pPr algn="ctr"/>
            <a:r>
              <a:rPr lang="en-IN" sz="1200" b="1" dirty="0"/>
              <a:t>PLACE A TICK MARK (MENTION PASSPORT NUMBER ONLY APPLICABLE TO (NON – RESIDENT INDIANS)</a:t>
            </a:r>
          </a:p>
        </p:txBody>
      </p:sp>
    </p:spTree>
    <p:extLst>
      <p:ext uri="{BB962C8B-B14F-4D97-AF65-F5344CB8AC3E}">
        <p14:creationId xmlns:p14="http://schemas.microsoft.com/office/powerpoint/2010/main" val="3308587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3382F7-BBF4-CEB2-FA27-F1A6E1ADDCDF}"/>
              </a:ext>
            </a:extLst>
          </p:cNvPr>
          <p:cNvSpPr txBox="1"/>
          <p:nvPr/>
        </p:nvSpPr>
        <p:spPr>
          <a:xfrm>
            <a:off x="4159263" y="228371"/>
            <a:ext cx="3565463" cy="369332"/>
          </a:xfrm>
          <a:prstGeom prst="rect">
            <a:avLst/>
          </a:prstGeom>
          <a:noFill/>
        </p:spPr>
        <p:txBody>
          <a:bodyPr wrap="none" rtlCol="0">
            <a:spAutoFit/>
          </a:bodyPr>
          <a:lstStyle/>
          <a:p>
            <a:r>
              <a:rPr lang="en-IN" b="1" u="sng" dirty="0"/>
              <a:t>1.3 CURRENT ADDRESS DETAILS</a:t>
            </a:r>
          </a:p>
        </p:txBody>
      </p:sp>
      <p:sp>
        <p:nvSpPr>
          <p:cNvPr id="9" name="TextBox 8">
            <a:extLst>
              <a:ext uri="{FF2B5EF4-FFF2-40B4-BE49-F238E27FC236}">
                <a16:creationId xmlns:a16="http://schemas.microsoft.com/office/drawing/2014/main" id="{3A9EF4EA-CB8B-03BB-82BE-80F5125E2E9E}"/>
              </a:ext>
            </a:extLst>
          </p:cNvPr>
          <p:cNvSpPr txBox="1"/>
          <p:nvPr/>
        </p:nvSpPr>
        <p:spPr>
          <a:xfrm>
            <a:off x="0" y="927908"/>
            <a:ext cx="2598420" cy="646331"/>
          </a:xfrm>
          <a:prstGeom prst="rect">
            <a:avLst/>
          </a:prstGeom>
          <a:noFill/>
        </p:spPr>
        <p:txBody>
          <a:bodyPr wrap="square" rtlCol="0">
            <a:spAutoFit/>
          </a:bodyPr>
          <a:lstStyle/>
          <a:p>
            <a:r>
              <a:rPr lang="en-IN" sz="1200" b="1" dirty="0"/>
              <a:t>PLACE A TICK MARK ON THIS ONLY IF THE ADDRESS IS SAME AS MENTIONED IN 1.2</a:t>
            </a:r>
          </a:p>
        </p:txBody>
      </p:sp>
      <p:pic>
        <p:nvPicPr>
          <p:cNvPr id="11" name="Picture 10">
            <a:extLst>
              <a:ext uri="{FF2B5EF4-FFF2-40B4-BE49-F238E27FC236}">
                <a16:creationId xmlns:a16="http://schemas.microsoft.com/office/drawing/2014/main" id="{E1C61EED-D5E2-9616-D37C-EB8E01012742}"/>
              </a:ext>
            </a:extLst>
          </p:cNvPr>
          <p:cNvPicPr>
            <a:picLocks noChangeAspect="1"/>
          </p:cNvPicPr>
          <p:nvPr/>
        </p:nvPicPr>
        <p:blipFill>
          <a:blip r:embed="rId2"/>
          <a:stretch>
            <a:fillRect/>
          </a:stretch>
        </p:blipFill>
        <p:spPr>
          <a:xfrm>
            <a:off x="2803385" y="927908"/>
            <a:ext cx="5467631" cy="3206915"/>
          </a:xfrm>
          <a:prstGeom prst="rect">
            <a:avLst/>
          </a:prstGeom>
        </p:spPr>
      </p:pic>
      <p:sp>
        <p:nvSpPr>
          <p:cNvPr id="12" name="Rectangle 11">
            <a:extLst>
              <a:ext uri="{FF2B5EF4-FFF2-40B4-BE49-F238E27FC236}">
                <a16:creationId xmlns:a16="http://schemas.microsoft.com/office/drawing/2014/main" id="{D91E7639-E7EF-1DDF-43E5-EFC82930ABAA}"/>
              </a:ext>
            </a:extLst>
          </p:cNvPr>
          <p:cNvSpPr/>
          <p:nvPr/>
        </p:nvSpPr>
        <p:spPr>
          <a:xfrm>
            <a:off x="2908300" y="1101726"/>
            <a:ext cx="3543300" cy="15874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sp>
        <p:nvSpPr>
          <p:cNvPr id="13" name="Arrow: Left 12">
            <a:extLst>
              <a:ext uri="{FF2B5EF4-FFF2-40B4-BE49-F238E27FC236}">
                <a16:creationId xmlns:a16="http://schemas.microsoft.com/office/drawing/2014/main" id="{FDFBC5AB-4DB7-07EA-DBA5-D49861199755}"/>
              </a:ext>
            </a:extLst>
          </p:cNvPr>
          <p:cNvSpPr/>
          <p:nvPr/>
        </p:nvSpPr>
        <p:spPr>
          <a:xfrm>
            <a:off x="2598420" y="1099991"/>
            <a:ext cx="311150" cy="15875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sp>
        <p:nvSpPr>
          <p:cNvPr id="14" name="Rectangle 13">
            <a:extLst>
              <a:ext uri="{FF2B5EF4-FFF2-40B4-BE49-F238E27FC236}">
                <a16:creationId xmlns:a16="http://schemas.microsoft.com/office/drawing/2014/main" id="{81D74B2F-1F3D-C9EC-A189-B7B12AE692EF}"/>
              </a:ext>
            </a:extLst>
          </p:cNvPr>
          <p:cNvSpPr/>
          <p:nvPr/>
        </p:nvSpPr>
        <p:spPr>
          <a:xfrm>
            <a:off x="2803385" y="3335867"/>
            <a:ext cx="5467631" cy="7989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sp>
        <p:nvSpPr>
          <p:cNvPr id="15" name="Arrow: Down 14">
            <a:extLst>
              <a:ext uri="{FF2B5EF4-FFF2-40B4-BE49-F238E27FC236}">
                <a16:creationId xmlns:a16="http://schemas.microsoft.com/office/drawing/2014/main" id="{F02CE674-5D18-0A76-1218-21383287C7FD}"/>
              </a:ext>
            </a:extLst>
          </p:cNvPr>
          <p:cNvSpPr/>
          <p:nvPr/>
        </p:nvSpPr>
        <p:spPr>
          <a:xfrm>
            <a:off x="5249333" y="4134823"/>
            <a:ext cx="203200" cy="3302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sp>
        <p:nvSpPr>
          <p:cNvPr id="16" name="TextBox 15">
            <a:extLst>
              <a:ext uri="{FF2B5EF4-FFF2-40B4-BE49-F238E27FC236}">
                <a16:creationId xmlns:a16="http://schemas.microsoft.com/office/drawing/2014/main" id="{38044D45-5E9E-191C-74B6-7FF6B8252304}"/>
              </a:ext>
            </a:extLst>
          </p:cNvPr>
          <p:cNvSpPr txBox="1"/>
          <p:nvPr/>
        </p:nvSpPr>
        <p:spPr>
          <a:xfrm>
            <a:off x="2134494" y="4468123"/>
            <a:ext cx="8111516" cy="276999"/>
          </a:xfrm>
          <a:prstGeom prst="rect">
            <a:avLst/>
          </a:prstGeom>
          <a:noFill/>
        </p:spPr>
        <p:txBody>
          <a:bodyPr wrap="none" rtlCol="0">
            <a:spAutoFit/>
          </a:bodyPr>
          <a:lstStyle/>
          <a:p>
            <a:r>
              <a:rPr lang="en-IN" sz="1200" b="1" dirty="0"/>
              <a:t>MENTION ADDRESS AS AVAILABLE ON PASSPORT </a:t>
            </a:r>
            <a:r>
              <a:rPr lang="en-IN" sz="1200" b="1" dirty="0">
                <a:solidFill>
                  <a:srgbClr val="FF0000"/>
                </a:solidFill>
              </a:rPr>
              <a:t>ONLY FOR (NON- RESIDENT INDIANS) – QUALIFIED SUPPLIER</a:t>
            </a:r>
          </a:p>
        </p:txBody>
      </p:sp>
    </p:spTree>
    <p:extLst>
      <p:ext uri="{BB962C8B-B14F-4D97-AF65-F5344CB8AC3E}">
        <p14:creationId xmlns:p14="http://schemas.microsoft.com/office/powerpoint/2010/main" val="518648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EAD288-CE68-07AA-B94A-151E84774ED6}"/>
              </a:ext>
            </a:extLst>
          </p:cNvPr>
          <p:cNvSpPr txBox="1"/>
          <p:nvPr/>
        </p:nvSpPr>
        <p:spPr>
          <a:xfrm>
            <a:off x="4360334" y="135467"/>
            <a:ext cx="2481898" cy="369332"/>
          </a:xfrm>
          <a:prstGeom prst="rect">
            <a:avLst/>
          </a:prstGeom>
          <a:noFill/>
        </p:spPr>
        <p:txBody>
          <a:bodyPr wrap="none" rtlCol="0">
            <a:spAutoFit/>
          </a:bodyPr>
          <a:lstStyle/>
          <a:p>
            <a:pPr algn="ctr"/>
            <a:r>
              <a:rPr lang="en-IN" b="1" u="sng" dirty="0"/>
              <a:t>1.4 CONTACT DETAILS</a:t>
            </a:r>
          </a:p>
        </p:txBody>
      </p:sp>
      <p:pic>
        <p:nvPicPr>
          <p:cNvPr id="5" name="Picture 4">
            <a:extLst>
              <a:ext uri="{FF2B5EF4-FFF2-40B4-BE49-F238E27FC236}">
                <a16:creationId xmlns:a16="http://schemas.microsoft.com/office/drawing/2014/main" id="{FE8C309E-E519-9719-457E-2BE7881BCD81}"/>
              </a:ext>
            </a:extLst>
          </p:cNvPr>
          <p:cNvPicPr>
            <a:picLocks noChangeAspect="1"/>
          </p:cNvPicPr>
          <p:nvPr/>
        </p:nvPicPr>
        <p:blipFill>
          <a:blip r:embed="rId2"/>
          <a:stretch>
            <a:fillRect/>
          </a:stretch>
        </p:blipFill>
        <p:spPr>
          <a:xfrm>
            <a:off x="2541210" y="2013974"/>
            <a:ext cx="5608245" cy="1939960"/>
          </a:xfrm>
          <a:prstGeom prst="rect">
            <a:avLst/>
          </a:prstGeom>
        </p:spPr>
      </p:pic>
      <p:sp>
        <p:nvSpPr>
          <p:cNvPr id="7" name="Rectangle 6">
            <a:extLst>
              <a:ext uri="{FF2B5EF4-FFF2-40B4-BE49-F238E27FC236}">
                <a16:creationId xmlns:a16="http://schemas.microsoft.com/office/drawing/2014/main" id="{7A8B5C03-4295-34D8-CB3F-5329F1408B56}"/>
              </a:ext>
            </a:extLst>
          </p:cNvPr>
          <p:cNvSpPr/>
          <p:nvPr/>
        </p:nvSpPr>
        <p:spPr>
          <a:xfrm>
            <a:off x="2541210" y="2294467"/>
            <a:ext cx="5608245" cy="34713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sp>
        <p:nvSpPr>
          <p:cNvPr id="8" name="Arrow: Right 7">
            <a:extLst>
              <a:ext uri="{FF2B5EF4-FFF2-40B4-BE49-F238E27FC236}">
                <a16:creationId xmlns:a16="http://schemas.microsoft.com/office/drawing/2014/main" id="{BB0DCF01-5A98-3E24-FB15-27E48DDF5441}"/>
              </a:ext>
            </a:extLst>
          </p:cNvPr>
          <p:cNvSpPr/>
          <p:nvPr/>
        </p:nvSpPr>
        <p:spPr>
          <a:xfrm>
            <a:off x="8149455" y="2455333"/>
            <a:ext cx="259155" cy="76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sp>
        <p:nvSpPr>
          <p:cNvPr id="9" name="TextBox 8">
            <a:extLst>
              <a:ext uri="{FF2B5EF4-FFF2-40B4-BE49-F238E27FC236}">
                <a16:creationId xmlns:a16="http://schemas.microsoft.com/office/drawing/2014/main" id="{3C75748F-55CE-FDF1-803E-D0EFE80A0024}"/>
              </a:ext>
            </a:extLst>
          </p:cNvPr>
          <p:cNvSpPr txBox="1"/>
          <p:nvPr/>
        </p:nvSpPr>
        <p:spPr>
          <a:xfrm>
            <a:off x="8487959" y="2362628"/>
            <a:ext cx="3169457" cy="276999"/>
          </a:xfrm>
          <a:prstGeom prst="rect">
            <a:avLst/>
          </a:prstGeom>
          <a:noFill/>
        </p:spPr>
        <p:txBody>
          <a:bodyPr wrap="none" rtlCol="0">
            <a:spAutoFit/>
          </a:bodyPr>
          <a:lstStyle/>
          <a:p>
            <a:pPr algn="ctr"/>
            <a:r>
              <a:rPr lang="en-IN" sz="1200" b="1" dirty="0"/>
              <a:t>MENTION MOBILE NUMBER AND EMAIL ID</a:t>
            </a:r>
          </a:p>
        </p:txBody>
      </p:sp>
      <p:sp>
        <p:nvSpPr>
          <p:cNvPr id="10" name="Rectangle 9">
            <a:extLst>
              <a:ext uri="{FF2B5EF4-FFF2-40B4-BE49-F238E27FC236}">
                <a16:creationId xmlns:a16="http://schemas.microsoft.com/office/drawing/2014/main" id="{52017F10-CF99-A5A1-4428-F4E1EBAA2524}"/>
              </a:ext>
            </a:extLst>
          </p:cNvPr>
          <p:cNvSpPr/>
          <p:nvPr/>
        </p:nvSpPr>
        <p:spPr>
          <a:xfrm>
            <a:off x="6749144" y="2294467"/>
            <a:ext cx="248920" cy="23706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cxnSp>
        <p:nvCxnSpPr>
          <p:cNvPr id="12" name="Straight Arrow Connector 11">
            <a:extLst>
              <a:ext uri="{FF2B5EF4-FFF2-40B4-BE49-F238E27FC236}">
                <a16:creationId xmlns:a16="http://schemas.microsoft.com/office/drawing/2014/main" id="{845D964F-EF04-B00D-793F-266D1BFEE6EE}"/>
              </a:ext>
            </a:extLst>
          </p:cNvPr>
          <p:cNvCxnSpPr>
            <a:stCxn id="10" idx="3"/>
          </p:cNvCxnSpPr>
          <p:nvPr/>
        </p:nvCxnSpPr>
        <p:spPr>
          <a:xfrm flipV="1">
            <a:off x="6998064" y="2153920"/>
            <a:ext cx="1244599" cy="259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BA5FE4E-C810-33FE-78F5-A911A59B22D6}"/>
              </a:ext>
            </a:extLst>
          </p:cNvPr>
          <p:cNvSpPr txBox="1"/>
          <p:nvPr/>
        </p:nvSpPr>
        <p:spPr>
          <a:xfrm>
            <a:off x="7866620" y="1441066"/>
            <a:ext cx="3568337" cy="1015663"/>
          </a:xfrm>
          <a:prstGeom prst="rect">
            <a:avLst/>
          </a:prstGeom>
          <a:noFill/>
        </p:spPr>
        <p:txBody>
          <a:bodyPr wrap="square" rtlCol="0">
            <a:spAutoFit/>
          </a:bodyPr>
          <a:lstStyle/>
          <a:p>
            <a:pPr algn="ctr"/>
            <a:r>
              <a:rPr lang="en-IN" sz="1200" b="1" dirty="0"/>
              <a:t>STD CODE TO BE WRITTEN</a:t>
            </a:r>
          </a:p>
          <a:p>
            <a:pPr algn="ctr"/>
            <a:r>
              <a:rPr lang="en-IN" sz="1200" b="1" dirty="0"/>
              <a:t>IN THE FIELD GIVEN (PLEASE MENTION TWO DIGIT COUNTRY CODE) EX – FOR INDIAN MOBILE NUMBER 91-9999999999</a:t>
            </a:r>
          </a:p>
          <a:p>
            <a:pPr algn="ctr"/>
            <a:endParaRPr lang="en-IN" sz="1200" b="1" dirty="0"/>
          </a:p>
        </p:txBody>
      </p:sp>
      <p:sp>
        <p:nvSpPr>
          <p:cNvPr id="15" name="Rectangle 14">
            <a:extLst>
              <a:ext uri="{FF2B5EF4-FFF2-40B4-BE49-F238E27FC236}">
                <a16:creationId xmlns:a16="http://schemas.microsoft.com/office/drawing/2014/main" id="{033F5C22-AD6E-C2D0-9971-486C80270244}"/>
              </a:ext>
            </a:extLst>
          </p:cNvPr>
          <p:cNvSpPr/>
          <p:nvPr/>
        </p:nvSpPr>
        <p:spPr>
          <a:xfrm>
            <a:off x="2541210" y="3624943"/>
            <a:ext cx="3478590" cy="32899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sp>
        <p:nvSpPr>
          <p:cNvPr id="16" name="Arrow: Down 15">
            <a:extLst>
              <a:ext uri="{FF2B5EF4-FFF2-40B4-BE49-F238E27FC236}">
                <a16:creationId xmlns:a16="http://schemas.microsoft.com/office/drawing/2014/main" id="{D6C5CB47-25E5-DD95-C41A-2E28654C8ADC}"/>
              </a:ext>
            </a:extLst>
          </p:cNvPr>
          <p:cNvSpPr/>
          <p:nvPr/>
        </p:nvSpPr>
        <p:spPr>
          <a:xfrm>
            <a:off x="3946677" y="3953934"/>
            <a:ext cx="233437" cy="52009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sp>
        <p:nvSpPr>
          <p:cNvPr id="17" name="TextBox 16">
            <a:extLst>
              <a:ext uri="{FF2B5EF4-FFF2-40B4-BE49-F238E27FC236}">
                <a16:creationId xmlns:a16="http://schemas.microsoft.com/office/drawing/2014/main" id="{F22D44FE-5AB4-BB76-1EBD-ECC74F46EF2A}"/>
              </a:ext>
            </a:extLst>
          </p:cNvPr>
          <p:cNvSpPr txBox="1"/>
          <p:nvPr/>
        </p:nvSpPr>
        <p:spPr>
          <a:xfrm>
            <a:off x="2220165" y="4514595"/>
            <a:ext cx="4208410" cy="276999"/>
          </a:xfrm>
          <a:prstGeom prst="rect">
            <a:avLst/>
          </a:prstGeom>
          <a:noFill/>
        </p:spPr>
        <p:txBody>
          <a:bodyPr wrap="square" rtlCol="0">
            <a:spAutoFit/>
          </a:bodyPr>
          <a:lstStyle/>
          <a:p>
            <a:pPr algn="ctr"/>
            <a:r>
              <a:rPr lang="en-IN" sz="1200" b="1" dirty="0"/>
              <a:t>PLEASE MENTION DATE AND PLACE</a:t>
            </a:r>
          </a:p>
        </p:txBody>
      </p:sp>
      <p:sp>
        <p:nvSpPr>
          <p:cNvPr id="18" name="Oval 17">
            <a:extLst>
              <a:ext uri="{FF2B5EF4-FFF2-40B4-BE49-F238E27FC236}">
                <a16:creationId xmlns:a16="http://schemas.microsoft.com/office/drawing/2014/main" id="{BD917E62-77F0-D6C4-C041-D64E2F20A35D}"/>
              </a:ext>
            </a:extLst>
          </p:cNvPr>
          <p:cNvSpPr/>
          <p:nvPr/>
        </p:nvSpPr>
        <p:spPr>
          <a:xfrm>
            <a:off x="6428575" y="2960914"/>
            <a:ext cx="1814088" cy="104724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sp>
        <p:nvSpPr>
          <p:cNvPr id="19" name="Arrow: Right 18">
            <a:extLst>
              <a:ext uri="{FF2B5EF4-FFF2-40B4-BE49-F238E27FC236}">
                <a16:creationId xmlns:a16="http://schemas.microsoft.com/office/drawing/2014/main" id="{38D2D92E-E25F-06FE-55B2-C3A3086929CD}"/>
              </a:ext>
            </a:extLst>
          </p:cNvPr>
          <p:cNvSpPr/>
          <p:nvPr/>
        </p:nvSpPr>
        <p:spPr>
          <a:xfrm>
            <a:off x="8242663" y="3338071"/>
            <a:ext cx="408775" cy="2189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sp>
        <p:nvSpPr>
          <p:cNvPr id="20" name="TextBox 19">
            <a:extLst>
              <a:ext uri="{FF2B5EF4-FFF2-40B4-BE49-F238E27FC236}">
                <a16:creationId xmlns:a16="http://schemas.microsoft.com/office/drawing/2014/main" id="{EE1B446A-697D-3AC0-22E7-541692F3270E}"/>
              </a:ext>
            </a:extLst>
          </p:cNvPr>
          <p:cNvSpPr txBox="1"/>
          <p:nvPr/>
        </p:nvSpPr>
        <p:spPr>
          <a:xfrm>
            <a:off x="8602265" y="3309033"/>
            <a:ext cx="2097049" cy="276999"/>
          </a:xfrm>
          <a:prstGeom prst="rect">
            <a:avLst/>
          </a:prstGeom>
          <a:noFill/>
        </p:spPr>
        <p:txBody>
          <a:bodyPr wrap="none" rtlCol="0">
            <a:spAutoFit/>
          </a:bodyPr>
          <a:lstStyle/>
          <a:p>
            <a:pPr algn="ctr"/>
            <a:r>
              <a:rPr lang="en-IN" sz="1200" b="1" dirty="0"/>
              <a:t>SIGNATURE OF APPLICANT</a:t>
            </a:r>
          </a:p>
        </p:txBody>
      </p:sp>
    </p:spTree>
    <p:extLst>
      <p:ext uri="{BB962C8B-B14F-4D97-AF65-F5344CB8AC3E}">
        <p14:creationId xmlns:p14="http://schemas.microsoft.com/office/powerpoint/2010/main" val="3749189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8DA84B-75CF-B224-CD41-CFE01E38C3D8}"/>
              </a:ext>
            </a:extLst>
          </p:cNvPr>
          <p:cNvPicPr>
            <a:picLocks noChangeAspect="1"/>
          </p:cNvPicPr>
          <p:nvPr/>
        </p:nvPicPr>
        <p:blipFill>
          <a:blip r:embed="rId2"/>
          <a:stretch>
            <a:fillRect/>
          </a:stretch>
        </p:blipFill>
        <p:spPr>
          <a:xfrm>
            <a:off x="4486190" y="641475"/>
            <a:ext cx="3219615" cy="4807197"/>
          </a:xfrm>
          <a:prstGeom prst="rect">
            <a:avLst/>
          </a:prstGeom>
        </p:spPr>
      </p:pic>
      <p:sp>
        <p:nvSpPr>
          <p:cNvPr id="6" name="TextBox 5">
            <a:extLst>
              <a:ext uri="{FF2B5EF4-FFF2-40B4-BE49-F238E27FC236}">
                <a16:creationId xmlns:a16="http://schemas.microsoft.com/office/drawing/2014/main" id="{C1F8257C-8B38-C441-762A-A83272D4CC01}"/>
              </a:ext>
            </a:extLst>
          </p:cNvPr>
          <p:cNvSpPr txBox="1"/>
          <p:nvPr/>
        </p:nvSpPr>
        <p:spPr>
          <a:xfrm>
            <a:off x="4096122" y="108823"/>
            <a:ext cx="3999749" cy="369332"/>
          </a:xfrm>
          <a:prstGeom prst="rect">
            <a:avLst/>
          </a:prstGeom>
          <a:noFill/>
        </p:spPr>
        <p:txBody>
          <a:bodyPr wrap="none" rtlCol="0">
            <a:spAutoFit/>
          </a:bodyPr>
          <a:lstStyle/>
          <a:p>
            <a:r>
              <a:rPr lang="en-IN" b="1" u="sng" dirty="0"/>
              <a:t>ENTITY SELF CERTIFICATION (FATCA)</a:t>
            </a:r>
          </a:p>
        </p:txBody>
      </p:sp>
      <p:sp>
        <p:nvSpPr>
          <p:cNvPr id="7" name="Rectangle 6">
            <a:extLst>
              <a:ext uri="{FF2B5EF4-FFF2-40B4-BE49-F238E27FC236}">
                <a16:creationId xmlns:a16="http://schemas.microsoft.com/office/drawing/2014/main" id="{5E57E09C-7EE5-9BC9-DEB6-D6928532BD3A}"/>
              </a:ext>
            </a:extLst>
          </p:cNvPr>
          <p:cNvSpPr/>
          <p:nvPr/>
        </p:nvSpPr>
        <p:spPr>
          <a:xfrm>
            <a:off x="4745567" y="2624667"/>
            <a:ext cx="2569633" cy="127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Arrow: Right 7">
            <a:extLst>
              <a:ext uri="{FF2B5EF4-FFF2-40B4-BE49-F238E27FC236}">
                <a16:creationId xmlns:a16="http://schemas.microsoft.com/office/drawing/2014/main" id="{9F56450E-BF59-A65A-9AD4-D3C7873C53DA}"/>
              </a:ext>
            </a:extLst>
          </p:cNvPr>
          <p:cNvSpPr/>
          <p:nvPr/>
        </p:nvSpPr>
        <p:spPr>
          <a:xfrm>
            <a:off x="7315200" y="2662767"/>
            <a:ext cx="384698" cy="639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726C8F44-0BBD-C143-53DA-2A48F7A5781B}"/>
              </a:ext>
            </a:extLst>
          </p:cNvPr>
          <p:cNvSpPr txBox="1"/>
          <p:nvPr/>
        </p:nvSpPr>
        <p:spPr>
          <a:xfrm>
            <a:off x="7635554" y="2440524"/>
            <a:ext cx="4188146" cy="400110"/>
          </a:xfrm>
          <a:prstGeom prst="rect">
            <a:avLst/>
          </a:prstGeom>
          <a:noFill/>
        </p:spPr>
        <p:txBody>
          <a:bodyPr wrap="square" rtlCol="0">
            <a:spAutoFit/>
          </a:bodyPr>
          <a:lstStyle/>
          <a:p>
            <a:r>
              <a:rPr lang="en-IN" sz="1000" dirty="0">
                <a:latin typeface="Amasis MT Pro Black" panose="02040A04050005020304" pitchFamily="18" charset="0"/>
              </a:rPr>
              <a:t>ENTITY NAME TO BE WRITTEN AS PER PAN CARD </a:t>
            </a:r>
          </a:p>
          <a:p>
            <a:r>
              <a:rPr lang="en-IN" sz="1000" dirty="0">
                <a:latin typeface="Amasis MT Pro Black" panose="02040A04050005020304" pitchFamily="18" charset="0"/>
              </a:rPr>
              <a:t>OR AS PER CERTIFICATE OF INCORPORATION</a:t>
            </a:r>
          </a:p>
        </p:txBody>
      </p:sp>
      <p:sp>
        <p:nvSpPr>
          <p:cNvPr id="10" name="Rectangle 9">
            <a:extLst>
              <a:ext uri="{FF2B5EF4-FFF2-40B4-BE49-F238E27FC236}">
                <a16:creationId xmlns:a16="http://schemas.microsoft.com/office/drawing/2014/main" id="{ECAF41C9-174E-B75D-3E88-81F11E30A7D7}"/>
              </a:ext>
            </a:extLst>
          </p:cNvPr>
          <p:cNvSpPr/>
          <p:nvPr/>
        </p:nvSpPr>
        <p:spPr>
          <a:xfrm>
            <a:off x="4745567" y="2751667"/>
            <a:ext cx="2480733" cy="19236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Arrow: Left 10">
            <a:extLst>
              <a:ext uri="{FF2B5EF4-FFF2-40B4-BE49-F238E27FC236}">
                <a16:creationId xmlns:a16="http://schemas.microsoft.com/office/drawing/2014/main" id="{02CE6B82-0501-2AB4-48DE-DDAFC0787B1E}"/>
              </a:ext>
            </a:extLst>
          </p:cNvPr>
          <p:cNvSpPr/>
          <p:nvPr/>
        </p:nvSpPr>
        <p:spPr>
          <a:xfrm>
            <a:off x="4438650" y="2817028"/>
            <a:ext cx="306917" cy="1270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a:extLst>
              <a:ext uri="{FF2B5EF4-FFF2-40B4-BE49-F238E27FC236}">
                <a16:creationId xmlns:a16="http://schemas.microsoft.com/office/drawing/2014/main" id="{179D07D5-60D0-F8AC-AC30-EA93F13B1FF0}"/>
              </a:ext>
            </a:extLst>
          </p:cNvPr>
          <p:cNvSpPr txBox="1"/>
          <p:nvPr/>
        </p:nvSpPr>
        <p:spPr>
          <a:xfrm>
            <a:off x="1546185" y="2708486"/>
            <a:ext cx="3004349" cy="400110"/>
          </a:xfrm>
          <a:prstGeom prst="rect">
            <a:avLst/>
          </a:prstGeom>
          <a:noFill/>
        </p:spPr>
        <p:txBody>
          <a:bodyPr wrap="none" rtlCol="0">
            <a:spAutoFit/>
          </a:bodyPr>
          <a:lstStyle/>
          <a:p>
            <a:r>
              <a:rPr lang="en-IN" sz="1000" b="1" dirty="0">
                <a:latin typeface="Amasis MT Pro Black" panose="02040A04050005020304" pitchFamily="18" charset="0"/>
              </a:rPr>
              <a:t>TO BE WRITTEN AS PER PAN CARD OR </a:t>
            </a:r>
          </a:p>
          <a:p>
            <a:r>
              <a:rPr lang="en-IN" sz="1000" b="1" dirty="0">
                <a:latin typeface="Amasis MT Pro Black" panose="02040A04050005020304" pitchFamily="18" charset="0"/>
              </a:rPr>
              <a:t>AS PER CERTIFICATE OF INCORPORATION</a:t>
            </a:r>
          </a:p>
        </p:txBody>
      </p:sp>
      <p:sp>
        <p:nvSpPr>
          <p:cNvPr id="13" name="Rectangle 12">
            <a:extLst>
              <a:ext uri="{FF2B5EF4-FFF2-40B4-BE49-F238E27FC236}">
                <a16:creationId xmlns:a16="http://schemas.microsoft.com/office/drawing/2014/main" id="{6DA95F76-6C08-C375-24E0-E457DE53C6B6}"/>
              </a:ext>
            </a:extLst>
          </p:cNvPr>
          <p:cNvSpPr/>
          <p:nvPr/>
        </p:nvSpPr>
        <p:spPr>
          <a:xfrm>
            <a:off x="4745567" y="2944028"/>
            <a:ext cx="2518833" cy="19236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Arrow: Right 13">
            <a:extLst>
              <a:ext uri="{FF2B5EF4-FFF2-40B4-BE49-F238E27FC236}">
                <a16:creationId xmlns:a16="http://schemas.microsoft.com/office/drawing/2014/main" id="{DB817F85-4E3C-1124-8BAD-F79EDC535513}"/>
              </a:ext>
            </a:extLst>
          </p:cNvPr>
          <p:cNvSpPr/>
          <p:nvPr/>
        </p:nvSpPr>
        <p:spPr>
          <a:xfrm>
            <a:off x="7258723" y="3003954"/>
            <a:ext cx="384698" cy="768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a:extLst>
              <a:ext uri="{FF2B5EF4-FFF2-40B4-BE49-F238E27FC236}">
                <a16:creationId xmlns:a16="http://schemas.microsoft.com/office/drawing/2014/main" id="{92AEFF9F-4799-7F94-7333-0A56AACC3D98}"/>
              </a:ext>
            </a:extLst>
          </p:cNvPr>
          <p:cNvSpPr txBox="1"/>
          <p:nvPr/>
        </p:nvSpPr>
        <p:spPr>
          <a:xfrm>
            <a:off x="7635554" y="2909685"/>
            <a:ext cx="3246402" cy="261610"/>
          </a:xfrm>
          <a:prstGeom prst="rect">
            <a:avLst/>
          </a:prstGeom>
          <a:noFill/>
        </p:spPr>
        <p:txBody>
          <a:bodyPr wrap="none" rtlCol="0">
            <a:spAutoFit/>
          </a:bodyPr>
          <a:lstStyle/>
          <a:p>
            <a:r>
              <a:rPr lang="en-IN" sz="1100" dirty="0">
                <a:latin typeface="Amasis MT Pro Black" panose="02040A04050005020304" pitchFamily="18" charset="0"/>
              </a:rPr>
              <a:t>MENTION COUNTRY OF INCORPORATION</a:t>
            </a:r>
          </a:p>
        </p:txBody>
      </p:sp>
      <p:sp>
        <p:nvSpPr>
          <p:cNvPr id="17" name="Rectangle 16">
            <a:extLst>
              <a:ext uri="{FF2B5EF4-FFF2-40B4-BE49-F238E27FC236}">
                <a16:creationId xmlns:a16="http://schemas.microsoft.com/office/drawing/2014/main" id="{68757347-8F1E-0EBE-79F1-B0C60BAE81B4}"/>
              </a:ext>
            </a:extLst>
          </p:cNvPr>
          <p:cNvSpPr/>
          <p:nvPr/>
        </p:nvSpPr>
        <p:spPr>
          <a:xfrm>
            <a:off x="4745567" y="3136389"/>
            <a:ext cx="2751666" cy="74981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Arrow: Right 17">
            <a:extLst>
              <a:ext uri="{FF2B5EF4-FFF2-40B4-BE49-F238E27FC236}">
                <a16:creationId xmlns:a16="http://schemas.microsoft.com/office/drawing/2014/main" id="{B15F2DF9-55FA-DAEC-ED4F-1A35B22FF81F}"/>
              </a:ext>
            </a:extLst>
          </p:cNvPr>
          <p:cNvSpPr/>
          <p:nvPr/>
        </p:nvSpPr>
        <p:spPr>
          <a:xfrm>
            <a:off x="7500255" y="3611979"/>
            <a:ext cx="270598"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a:extLst>
              <a:ext uri="{FF2B5EF4-FFF2-40B4-BE49-F238E27FC236}">
                <a16:creationId xmlns:a16="http://schemas.microsoft.com/office/drawing/2014/main" id="{8B1E5C2F-B98F-44D4-8E78-1937BB9CB3D6}"/>
              </a:ext>
            </a:extLst>
          </p:cNvPr>
          <p:cNvSpPr txBox="1"/>
          <p:nvPr/>
        </p:nvSpPr>
        <p:spPr>
          <a:xfrm>
            <a:off x="7705805" y="3429000"/>
            <a:ext cx="4606845" cy="430887"/>
          </a:xfrm>
          <a:prstGeom prst="rect">
            <a:avLst/>
          </a:prstGeom>
          <a:noFill/>
        </p:spPr>
        <p:txBody>
          <a:bodyPr wrap="square" rtlCol="0">
            <a:spAutoFit/>
          </a:bodyPr>
          <a:lstStyle/>
          <a:p>
            <a:r>
              <a:rPr lang="en-IN" sz="1100" dirty="0">
                <a:latin typeface="Amasis MT Pro Black" panose="02040A04050005020304" pitchFamily="18" charset="0"/>
              </a:rPr>
              <a:t>MENTION COMPANY ADDRESS AS WRITTEN ON </a:t>
            </a:r>
          </a:p>
          <a:p>
            <a:r>
              <a:rPr lang="en-IN" sz="1100" dirty="0">
                <a:latin typeface="Amasis MT Pro Black" panose="02040A04050005020304" pitchFamily="18" charset="0"/>
              </a:rPr>
              <a:t>“BANK STATEMENT” OR “UTILITY BILL”</a:t>
            </a:r>
          </a:p>
        </p:txBody>
      </p:sp>
      <p:sp>
        <p:nvSpPr>
          <p:cNvPr id="20" name="Rectangle 19">
            <a:extLst>
              <a:ext uri="{FF2B5EF4-FFF2-40B4-BE49-F238E27FC236}">
                <a16:creationId xmlns:a16="http://schemas.microsoft.com/office/drawing/2014/main" id="{724A5F6C-109D-FDD9-645F-02EF9EE982A3}"/>
              </a:ext>
            </a:extLst>
          </p:cNvPr>
          <p:cNvSpPr/>
          <p:nvPr/>
        </p:nvSpPr>
        <p:spPr>
          <a:xfrm>
            <a:off x="4745567" y="4768850"/>
            <a:ext cx="2817283" cy="4381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Arrow: Right 20">
            <a:extLst>
              <a:ext uri="{FF2B5EF4-FFF2-40B4-BE49-F238E27FC236}">
                <a16:creationId xmlns:a16="http://schemas.microsoft.com/office/drawing/2014/main" id="{24C1AD3F-E6BE-C31E-3090-1C073C961CE9}"/>
              </a:ext>
            </a:extLst>
          </p:cNvPr>
          <p:cNvSpPr/>
          <p:nvPr/>
        </p:nvSpPr>
        <p:spPr>
          <a:xfrm>
            <a:off x="7562850" y="4945390"/>
            <a:ext cx="270598" cy="1092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a16="http://schemas.microsoft.com/office/drawing/2014/main" id="{96BAD92E-792B-D12B-866F-1BC328A456E9}"/>
              </a:ext>
            </a:extLst>
          </p:cNvPr>
          <p:cNvSpPr txBox="1"/>
          <p:nvPr/>
        </p:nvSpPr>
        <p:spPr>
          <a:xfrm>
            <a:off x="7801762" y="4869190"/>
            <a:ext cx="2844048" cy="261610"/>
          </a:xfrm>
          <a:prstGeom prst="rect">
            <a:avLst/>
          </a:prstGeom>
          <a:noFill/>
        </p:spPr>
        <p:txBody>
          <a:bodyPr wrap="none" rtlCol="0">
            <a:spAutoFit/>
          </a:bodyPr>
          <a:lstStyle/>
          <a:p>
            <a:r>
              <a:rPr lang="en-IN" sz="1100" b="1" dirty="0">
                <a:latin typeface="Amasis MT Pro Black" panose="02040A04050005020304" pitchFamily="18" charset="0"/>
              </a:rPr>
              <a:t>MENTION “NA” IF NOT APPLICABLE</a:t>
            </a:r>
          </a:p>
        </p:txBody>
      </p:sp>
      <p:sp>
        <p:nvSpPr>
          <p:cNvPr id="23" name="TextBox 22">
            <a:extLst>
              <a:ext uri="{FF2B5EF4-FFF2-40B4-BE49-F238E27FC236}">
                <a16:creationId xmlns:a16="http://schemas.microsoft.com/office/drawing/2014/main" id="{F7DDDFCE-F278-2F44-48F3-491C28DF7BDA}"/>
              </a:ext>
            </a:extLst>
          </p:cNvPr>
          <p:cNvSpPr txBox="1"/>
          <p:nvPr/>
        </p:nvSpPr>
        <p:spPr>
          <a:xfrm>
            <a:off x="5704437" y="6216525"/>
            <a:ext cx="918778" cy="369332"/>
          </a:xfrm>
          <a:prstGeom prst="rect">
            <a:avLst/>
          </a:prstGeom>
          <a:noFill/>
        </p:spPr>
        <p:txBody>
          <a:bodyPr wrap="none" rtlCol="0">
            <a:spAutoFit/>
          </a:bodyPr>
          <a:lstStyle/>
          <a:p>
            <a:r>
              <a:rPr lang="en-IN" b="1" dirty="0"/>
              <a:t>PAGE 1</a:t>
            </a:r>
          </a:p>
        </p:txBody>
      </p:sp>
      <p:sp>
        <p:nvSpPr>
          <p:cNvPr id="24" name="Rectangle 23">
            <a:extLst>
              <a:ext uri="{FF2B5EF4-FFF2-40B4-BE49-F238E27FC236}">
                <a16:creationId xmlns:a16="http://schemas.microsoft.com/office/drawing/2014/main" id="{98119A45-11A6-C762-4001-E6F7CE919EB8}"/>
              </a:ext>
            </a:extLst>
          </p:cNvPr>
          <p:cNvSpPr/>
          <p:nvPr/>
        </p:nvSpPr>
        <p:spPr>
          <a:xfrm>
            <a:off x="6459899" y="5246814"/>
            <a:ext cx="1238250" cy="2416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Arrow: Right 24">
            <a:extLst>
              <a:ext uri="{FF2B5EF4-FFF2-40B4-BE49-F238E27FC236}">
                <a16:creationId xmlns:a16="http://schemas.microsoft.com/office/drawing/2014/main" id="{254896F2-315F-A595-CC63-A86FE7122ECE}"/>
              </a:ext>
            </a:extLst>
          </p:cNvPr>
          <p:cNvSpPr/>
          <p:nvPr/>
        </p:nvSpPr>
        <p:spPr>
          <a:xfrm>
            <a:off x="7705805" y="5281465"/>
            <a:ext cx="598638" cy="2434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a:extLst>
              <a:ext uri="{FF2B5EF4-FFF2-40B4-BE49-F238E27FC236}">
                <a16:creationId xmlns:a16="http://schemas.microsoft.com/office/drawing/2014/main" id="{4DD416E6-1C32-1DEC-BC68-29999633EC89}"/>
              </a:ext>
            </a:extLst>
          </p:cNvPr>
          <p:cNvSpPr txBox="1"/>
          <p:nvPr/>
        </p:nvSpPr>
        <p:spPr>
          <a:xfrm>
            <a:off x="8304443" y="5217839"/>
            <a:ext cx="3327001" cy="461665"/>
          </a:xfrm>
          <a:prstGeom prst="rect">
            <a:avLst/>
          </a:prstGeom>
          <a:noFill/>
        </p:spPr>
        <p:txBody>
          <a:bodyPr wrap="none" rtlCol="0">
            <a:spAutoFit/>
          </a:bodyPr>
          <a:lstStyle/>
          <a:p>
            <a:r>
              <a:rPr lang="en-IN" sz="1200" b="1" dirty="0">
                <a:latin typeface="Amasis MT Pro Black" panose="02040A04050005020304" pitchFamily="18" charset="0"/>
              </a:rPr>
              <a:t>SHOULD BE DULY SIGNED AND </a:t>
            </a:r>
          </a:p>
          <a:p>
            <a:r>
              <a:rPr lang="en-IN" sz="1200" b="1" dirty="0">
                <a:latin typeface="Amasis MT Pro Black" panose="02040A04050005020304" pitchFamily="18" charset="0"/>
              </a:rPr>
              <a:t>STAMPED BY AUTHORISED SIGNATORY</a:t>
            </a:r>
          </a:p>
        </p:txBody>
      </p:sp>
    </p:spTree>
    <p:extLst>
      <p:ext uri="{BB962C8B-B14F-4D97-AF65-F5344CB8AC3E}">
        <p14:creationId xmlns:p14="http://schemas.microsoft.com/office/powerpoint/2010/main" val="1794206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71FC0B-B407-9FA7-C18D-72DD20F43637}"/>
              </a:ext>
            </a:extLst>
          </p:cNvPr>
          <p:cNvPicPr>
            <a:picLocks noChangeAspect="1"/>
          </p:cNvPicPr>
          <p:nvPr/>
        </p:nvPicPr>
        <p:blipFill>
          <a:blip r:embed="rId2"/>
          <a:stretch>
            <a:fillRect/>
          </a:stretch>
        </p:blipFill>
        <p:spPr>
          <a:xfrm>
            <a:off x="3777344" y="478972"/>
            <a:ext cx="4004668" cy="5410780"/>
          </a:xfrm>
          <a:prstGeom prst="rect">
            <a:avLst/>
          </a:prstGeom>
        </p:spPr>
      </p:pic>
      <p:sp>
        <p:nvSpPr>
          <p:cNvPr id="6" name="Rectangle 5">
            <a:extLst>
              <a:ext uri="{FF2B5EF4-FFF2-40B4-BE49-F238E27FC236}">
                <a16:creationId xmlns:a16="http://schemas.microsoft.com/office/drawing/2014/main" id="{B1FBC012-AB9F-B049-0BFA-18C9CD68E2C2}"/>
              </a:ext>
            </a:extLst>
          </p:cNvPr>
          <p:cNvSpPr/>
          <p:nvPr/>
        </p:nvSpPr>
        <p:spPr>
          <a:xfrm>
            <a:off x="3777344" y="576943"/>
            <a:ext cx="3831770" cy="9797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Right 6">
            <a:extLst>
              <a:ext uri="{FF2B5EF4-FFF2-40B4-BE49-F238E27FC236}">
                <a16:creationId xmlns:a16="http://schemas.microsoft.com/office/drawing/2014/main" id="{29A1E103-B96B-672B-D7FA-562249DA58C6}"/>
              </a:ext>
            </a:extLst>
          </p:cNvPr>
          <p:cNvSpPr/>
          <p:nvPr/>
        </p:nvSpPr>
        <p:spPr>
          <a:xfrm>
            <a:off x="7609114" y="936171"/>
            <a:ext cx="413657" cy="2068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C5E4F932-9CB5-B359-F916-52BD5749A1BF}"/>
              </a:ext>
            </a:extLst>
          </p:cNvPr>
          <p:cNvSpPr txBox="1"/>
          <p:nvPr/>
        </p:nvSpPr>
        <p:spPr>
          <a:xfrm>
            <a:off x="7782012" y="1889360"/>
            <a:ext cx="6096000" cy="261610"/>
          </a:xfrm>
          <a:prstGeom prst="rect">
            <a:avLst/>
          </a:prstGeom>
          <a:noFill/>
        </p:spPr>
        <p:txBody>
          <a:bodyPr wrap="square">
            <a:spAutoFit/>
          </a:bodyPr>
          <a:lstStyle/>
          <a:p>
            <a:r>
              <a:rPr lang="en-IN" sz="1100" b="1" dirty="0">
                <a:latin typeface="Amasis MT Pro Black" panose="02040A04050005020304" pitchFamily="18" charset="0"/>
              </a:rPr>
              <a:t>PLACE A TICK MARK IF NOT APPLICABLE </a:t>
            </a:r>
          </a:p>
        </p:txBody>
      </p:sp>
      <p:sp>
        <p:nvSpPr>
          <p:cNvPr id="10" name="Rectangle 9">
            <a:extLst>
              <a:ext uri="{FF2B5EF4-FFF2-40B4-BE49-F238E27FC236}">
                <a16:creationId xmlns:a16="http://schemas.microsoft.com/office/drawing/2014/main" id="{3B24E875-239A-F6A9-02C7-ACE6D18661E5}"/>
              </a:ext>
            </a:extLst>
          </p:cNvPr>
          <p:cNvSpPr/>
          <p:nvPr/>
        </p:nvSpPr>
        <p:spPr>
          <a:xfrm>
            <a:off x="4038600" y="1847850"/>
            <a:ext cx="2933700" cy="35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Arrow: Right 10">
            <a:extLst>
              <a:ext uri="{FF2B5EF4-FFF2-40B4-BE49-F238E27FC236}">
                <a16:creationId xmlns:a16="http://schemas.microsoft.com/office/drawing/2014/main" id="{C9731390-BF48-86C8-994E-522A0C9C3E53}"/>
              </a:ext>
            </a:extLst>
          </p:cNvPr>
          <p:cNvSpPr/>
          <p:nvPr/>
        </p:nvSpPr>
        <p:spPr>
          <a:xfrm>
            <a:off x="6972300" y="1971675"/>
            <a:ext cx="858156" cy="1320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a:extLst>
              <a:ext uri="{FF2B5EF4-FFF2-40B4-BE49-F238E27FC236}">
                <a16:creationId xmlns:a16="http://schemas.microsoft.com/office/drawing/2014/main" id="{14D09EDB-8069-72A2-0A00-881B55914ECF}"/>
              </a:ext>
            </a:extLst>
          </p:cNvPr>
          <p:cNvSpPr txBox="1"/>
          <p:nvPr/>
        </p:nvSpPr>
        <p:spPr>
          <a:xfrm>
            <a:off x="7967068" y="879794"/>
            <a:ext cx="6096000" cy="276999"/>
          </a:xfrm>
          <a:prstGeom prst="rect">
            <a:avLst/>
          </a:prstGeom>
          <a:noFill/>
        </p:spPr>
        <p:txBody>
          <a:bodyPr wrap="square">
            <a:spAutoFit/>
          </a:bodyPr>
          <a:lstStyle/>
          <a:p>
            <a:r>
              <a:rPr lang="en-IN" sz="1200" b="1" dirty="0">
                <a:latin typeface="Amasis MT Pro Black" panose="02040A04050005020304" pitchFamily="18" charset="0"/>
              </a:rPr>
              <a:t>MENTION “NA” IF NOT APPLICABLE IN EACH FIELD</a:t>
            </a:r>
          </a:p>
        </p:txBody>
      </p:sp>
      <p:sp>
        <p:nvSpPr>
          <p:cNvPr id="13" name="Rectangle 12">
            <a:extLst>
              <a:ext uri="{FF2B5EF4-FFF2-40B4-BE49-F238E27FC236}">
                <a16:creationId xmlns:a16="http://schemas.microsoft.com/office/drawing/2014/main" id="{32BFDF41-D367-E7E5-C542-3DFC7140DFCF}"/>
              </a:ext>
            </a:extLst>
          </p:cNvPr>
          <p:cNvSpPr/>
          <p:nvPr/>
        </p:nvSpPr>
        <p:spPr>
          <a:xfrm>
            <a:off x="4106333" y="2203450"/>
            <a:ext cx="3395134" cy="7175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Arrow: Right 13">
            <a:extLst>
              <a:ext uri="{FF2B5EF4-FFF2-40B4-BE49-F238E27FC236}">
                <a16:creationId xmlns:a16="http://schemas.microsoft.com/office/drawing/2014/main" id="{F64ED3F0-7C12-1341-AA8C-924E67BDB6BF}"/>
              </a:ext>
            </a:extLst>
          </p:cNvPr>
          <p:cNvSpPr/>
          <p:nvPr/>
        </p:nvSpPr>
        <p:spPr>
          <a:xfrm>
            <a:off x="7501467" y="2580640"/>
            <a:ext cx="328989" cy="1079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a:extLst>
              <a:ext uri="{FF2B5EF4-FFF2-40B4-BE49-F238E27FC236}">
                <a16:creationId xmlns:a16="http://schemas.microsoft.com/office/drawing/2014/main" id="{684AA174-A690-BFE1-64C9-8617AA7D1552}"/>
              </a:ext>
            </a:extLst>
          </p:cNvPr>
          <p:cNvSpPr txBox="1"/>
          <p:nvPr/>
        </p:nvSpPr>
        <p:spPr>
          <a:xfrm>
            <a:off x="7782012" y="2479542"/>
            <a:ext cx="3715504" cy="276999"/>
          </a:xfrm>
          <a:prstGeom prst="rect">
            <a:avLst/>
          </a:prstGeom>
          <a:noFill/>
        </p:spPr>
        <p:txBody>
          <a:bodyPr wrap="none" rtlCol="0">
            <a:spAutoFit/>
          </a:bodyPr>
          <a:lstStyle/>
          <a:p>
            <a:r>
              <a:rPr lang="en-IN" sz="1200" b="1" dirty="0">
                <a:latin typeface="Amasis MT Pro Black" panose="02040A04050005020304" pitchFamily="18" charset="0"/>
              </a:rPr>
              <a:t>FILL IN DETAILS IF APPLICABLE IN POINT 1.</a:t>
            </a:r>
          </a:p>
        </p:txBody>
      </p:sp>
      <p:sp>
        <p:nvSpPr>
          <p:cNvPr id="16" name="Rectangle 15">
            <a:extLst>
              <a:ext uri="{FF2B5EF4-FFF2-40B4-BE49-F238E27FC236}">
                <a16:creationId xmlns:a16="http://schemas.microsoft.com/office/drawing/2014/main" id="{EAA877FF-B6AA-BD56-7174-848FAE57E225}"/>
              </a:ext>
            </a:extLst>
          </p:cNvPr>
          <p:cNvSpPr/>
          <p:nvPr/>
        </p:nvSpPr>
        <p:spPr>
          <a:xfrm>
            <a:off x="3962400" y="3352800"/>
            <a:ext cx="3539067" cy="214206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Arrow: Right 16">
            <a:extLst>
              <a:ext uri="{FF2B5EF4-FFF2-40B4-BE49-F238E27FC236}">
                <a16:creationId xmlns:a16="http://schemas.microsoft.com/office/drawing/2014/main" id="{C9A0F893-034B-3C2F-2B52-111E2042F660}"/>
              </a:ext>
            </a:extLst>
          </p:cNvPr>
          <p:cNvSpPr/>
          <p:nvPr/>
        </p:nvSpPr>
        <p:spPr>
          <a:xfrm>
            <a:off x="7501467" y="4070350"/>
            <a:ext cx="465601" cy="2769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TextBox 17">
            <a:extLst>
              <a:ext uri="{FF2B5EF4-FFF2-40B4-BE49-F238E27FC236}">
                <a16:creationId xmlns:a16="http://schemas.microsoft.com/office/drawing/2014/main" id="{0A162DFD-C913-A084-B870-60CE2084137A}"/>
              </a:ext>
            </a:extLst>
          </p:cNvPr>
          <p:cNvSpPr txBox="1"/>
          <p:nvPr/>
        </p:nvSpPr>
        <p:spPr>
          <a:xfrm>
            <a:off x="7967068" y="4065502"/>
            <a:ext cx="5306170" cy="276999"/>
          </a:xfrm>
          <a:prstGeom prst="rect">
            <a:avLst/>
          </a:prstGeom>
          <a:noFill/>
        </p:spPr>
        <p:txBody>
          <a:bodyPr wrap="square">
            <a:spAutoFit/>
          </a:bodyPr>
          <a:lstStyle/>
          <a:p>
            <a:r>
              <a:rPr lang="en-IN" sz="1200" b="1" dirty="0">
                <a:latin typeface="Amasis MT Pro Black" panose="02040A04050005020304" pitchFamily="18" charset="0"/>
              </a:rPr>
              <a:t>MENTION “NA” IF NOT APPLICABLE IN EACH FIELD</a:t>
            </a:r>
          </a:p>
        </p:txBody>
      </p:sp>
      <p:sp>
        <p:nvSpPr>
          <p:cNvPr id="19" name="Rectangle 18">
            <a:extLst>
              <a:ext uri="{FF2B5EF4-FFF2-40B4-BE49-F238E27FC236}">
                <a16:creationId xmlns:a16="http://schemas.microsoft.com/office/drawing/2014/main" id="{E667144B-6516-41F0-F65C-35B19AF5231C}"/>
              </a:ext>
            </a:extLst>
          </p:cNvPr>
          <p:cNvSpPr/>
          <p:nvPr/>
        </p:nvSpPr>
        <p:spPr>
          <a:xfrm>
            <a:off x="6370864" y="5588528"/>
            <a:ext cx="1238250" cy="277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Arrow: Right 19">
            <a:extLst>
              <a:ext uri="{FF2B5EF4-FFF2-40B4-BE49-F238E27FC236}">
                <a16:creationId xmlns:a16="http://schemas.microsoft.com/office/drawing/2014/main" id="{12EE9489-283C-6BD5-9368-20B44EE662BD}"/>
              </a:ext>
            </a:extLst>
          </p:cNvPr>
          <p:cNvSpPr/>
          <p:nvPr/>
        </p:nvSpPr>
        <p:spPr>
          <a:xfrm>
            <a:off x="7603073" y="5596299"/>
            <a:ext cx="598638" cy="2434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a16="http://schemas.microsoft.com/office/drawing/2014/main" id="{7504360B-7182-E6DC-FB50-FE9A54BE3C48}"/>
              </a:ext>
            </a:extLst>
          </p:cNvPr>
          <p:cNvSpPr txBox="1"/>
          <p:nvPr/>
        </p:nvSpPr>
        <p:spPr>
          <a:xfrm>
            <a:off x="8268809" y="5496195"/>
            <a:ext cx="4213446" cy="461665"/>
          </a:xfrm>
          <a:prstGeom prst="rect">
            <a:avLst/>
          </a:prstGeom>
          <a:noFill/>
        </p:spPr>
        <p:txBody>
          <a:bodyPr wrap="square">
            <a:spAutoFit/>
          </a:bodyPr>
          <a:lstStyle/>
          <a:p>
            <a:r>
              <a:rPr lang="en-IN" sz="1200" b="1" dirty="0">
                <a:latin typeface="Amasis MT Pro Black" panose="02040A04050005020304" pitchFamily="18" charset="0"/>
              </a:rPr>
              <a:t>SHOULD BE DULY SIGNED AND </a:t>
            </a:r>
          </a:p>
          <a:p>
            <a:r>
              <a:rPr lang="en-IN" sz="1200" b="1" dirty="0">
                <a:latin typeface="Amasis MT Pro Black" panose="02040A04050005020304" pitchFamily="18" charset="0"/>
              </a:rPr>
              <a:t>STAMPED BY AUTHORISED SIGNATORY</a:t>
            </a:r>
          </a:p>
        </p:txBody>
      </p:sp>
      <p:sp>
        <p:nvSpPr>
          <p:cNvPr id="24" name="TextBox 23">
            <a:extLst>
              <a:ext uri="{FF2B5EF4-FFF2-40B4-BE49-F238E27FC236}">
                <a16:creationId xmlns:a16="http://schemas.microsoft.com/office/drawing/2014/main" id="{C707992C-6568-DF25-1308-BF3965B088AF}"/>
              </a:ext>
            </a:extLst>
          </p:cNvPr>
          <p:cNvSpPr txBox="1"/>
          <p:nvPr/>
        </p:nvSpPr>
        <p:spPr>
          <a:xfrm>
            <a:off x="5165555" y="6366713"/>
            <a:ext cx="1276689" cy="369332"/>
          </a:xfrm>
          <a:prstGeom prst="rect">
            <a:avLst/>
          </a:prstGeom>
          <a:noFill/>
        </p:spPr>
        <p:txBody>
          <a:bodyPr wrap="square">
            <a:spAutoFit/>
          </a:bodyPr>
          <a:lstStyle/>
          <a:p>
            <a:r>
              <a:rPr lang="en-IN" b="1" dirty="0"/>
              <a:t>PAGE 2</a:t>
            </a:r>
          </a:p>
        </p:txBody>
      </p:sp>
    </p:spTree>
    <p:extLst>
      <p:ext uri="{BB962C8B-B14F-4D97-AF65-F5344CB8AC3E}">
        <p14:creationId xmlns:p14="http://schemas.microsoft.com/office/powerpoint/2010/main" val="418801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470D37-7A13-673F-BFC9-84C1566209B6}"/>
              </a:ext>
            </a:extLst>
          </p:cNvPr>
          <p:cNvPicPr>
            <a:picLocks noChangeAspect="1"/>
          </p:cNvPicPr>
          <p:nvPr/>
        </p:nvPicPr>
        <p:blipFill>
          <a:blip r:embed="rId2"/>
          <a:stretch>
            <a:fillRect/>
          </a:stretch>
        </p:blipFill>
        <p:spPr>
          <a:xfrm>
            <a:off x="4559221" y="1006350"/>
            <a:ext cx="3073558" cy="4845299"/>
          </a:xfrm>
          <a:prstGeom prst="rect">
            <a:avLst/>
          </a:prstGeom>
        </p:spPr>
      </p:pic>
      <p:sp>
        <p:nvSpPr>
          <p:cNvPr id="6" name="Rectangle 5">
            <a:extLst>
              <a:ext uri="{FF2B5EF4-FFF2-40B4-BE49-F238E27FC236}">
                <a16:creationId xmlns:a16="http://schemas.microsoft.com/office/drawing/2014/main" id="{D42F6FB7-E4F6-47FD-D781-2212D49EAD25}"/>
              </a:ext>
            </a:extLst>
          </p:cNvPr>
          <p:cNvSpPr/>
          <p:nvPr/>
        </p:nvSpPr>
        <p:spPr>
          <a:xfrm>
            <a:off x="4775200" y="1209040"/>
            <a:ext cx="2687320" cy="193548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Right 6">
            <a:extLst>
              <a:ext uri="{FF2B5EF4-FFF2-40B4-BE49-F238E27FC236}">
                <a16:creationId xmlns:a16="http://schemas.microsoft.com/office/drawing/2014/main" id="{1CFAA090-10A8-EEE9-8FA8-9C33CF6D9BCC}"/>
              </a:ext>
            </a:extLst>
          </p:cNvPr>
          <p:cNvSpPr/>
          <p:nvPr/>
        </p:nvSpPr>
        <p:spPr>
          <a:xfrm>
            <a:off x="7462520" y="1986280"/>
            <a:ext cx="431800" cy="2133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B2AE2E5A-20C4-A518-82E7-2CD5F46CF2AD}"/>
              </a:ext>
            </a:extLst>
          </p:cNvPr>
          <p:cNvSpPr txBox="1"/>
          <p:nvPr/>
        </p:nvSpPr>
        <p:spPr>
          <a:xfrm>
            <a:off x="7848758" y="1922641"/>
            <a:ext cx="6097604" cy="261610"/>
          </a:xfrm>
          <a:prstGeom prst="rect">
            <a:avLst/>
          </a:prstGeom>
          <a:noFill/>
        </p:spPr>
        <p:txBody>
          <a:bodyPr wrap="square">
            <a:spAutoFit/>
          </a:bodyPr>
          <a:lstStyle/>
          <a:p>
            <a:r>
              <a:rPr lang="en-IN" sz="1100" b="1" dirty="0">
                <a:latin typeface="Amasis MT Pro Black" panose="02040A04050005020304" pitchFamily="18" charset="0"/>
              </a:rPr>
              <a:t>MENTION “NA” IF NOT APPLICABLE IN EACH FIELD</a:t>
            </a:r>
          </a:p>
        </p:txBody>
      </p:sp>
      <p:sp>
        <p:nvSpPr>
          <p:cNvPr id="10" name="Rectangle 9">
            <a:extLst>
              <a:ext uri="{FF2B5EF4-FFF2-40B4-BE49-F238E27FC236}">
                <a16:creationId xmlns:a16="http://schemas.microsoft.com/office/drawing/2014/main" id="{0832B6C0-2AE3-3B77-37BD-4A6DF0C7A29E}"/>
              </a:ext>
            </a:extLst>
          </p:cNvPr>
          <p:cNvSpPr/>
          <p:nvPr/>
        </p:nvSpPr>
        <p:spPr>
          <a:xfrm>
            <a:off x="4775200" y="3224463"/>
            <a:ext cx="2857579" cy="102027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Arrow: Right 10">
            <a:extLst>
              <a:ext uri="{FF2B5EF4-FFF2-40B4-BE49-F238E27FC236}">
                <a16:creationId xmlns:a16="http://schemas.microsoft.com/office/drawing/2014/main" id="{BC065E58-8F64-1C82-8A23-2953323FCC0E}"/>
              </a:ext>
            </a:extLst>
          </p:cNvPr>
          <p:cNvSpPr/>
          <p:nvPr/>
        </p:nvSpPr>
        <p:spPr>
          <a:xfrm>
            <a:off x="7632779" y="3542097"/>
            <a:ext cx="431800" cy="2769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5B1A5C6C-CB6F-7901-68A4-49BD56B4EC9A}"/>
              </a:ext>
            </a:extLst>
          </p:cNvPr>
          <p:cNvSpPr txBox="1"/>
          <p:nvPr/>
        </p:nvSpPr>
        <p:spPr>
          <a:xfrm>
            <a:off x="7997202" y="3542097"/>
            <a:ext cx="6973502" cy="261610"/>
          </a:xfrm>
          <a:prstGeom prst="rect">
            <a:avLst/>
          </a:prstGeom>
          <a:noFill/>
        </p:spPr>
        <p:txBody>
          <a:bodyPr wrap="square">
            <a:spAutoFit/>
          </a:bodyPr>
          <a:lstStyle/>
          <a:p>
            <a:r>
              <a:rPr lang="en-IN" sz="1100" b="1" dirty="0">
                <a:latin typeface="Amasis MT Pro Black" panose="02040A04050005020304" pitchFamily="18" charset="0"/>
              </a:rPr>
              <a:t>MENTION “NA” IF NOT APPLICABLE IN EACH FIELD</a:t>
            </a:r>
          </a:p>
        </p:txBody>
      </p:sp>
      <p:sp>
        <p:nvSpPr>
          <p:cNvPr id="14" name="Rectangle 13">
            <a:extLst>
              <a:ext uri="{FF2B5EF4-FFF2-40B4-BE49-F238E27FC236}">
                <a16:creationId xmlns:a16="http://schemas.microsoft.com/office/drawing/2014/main" id="{16FD4E65-CDFA-93D2-9405-4E69FCD75DAD}"/>
              </a:ext>
            </a:extLst>
          </p:cNvPr>
          <p:cNvSpPr/>
          <p:nvPr/>
        </p:nvSpPr>
        <p:spPr>
          <a:xfrm>
            <a:off x="4559221" y="4504623"/>
            <a:ext cx="3073558" cy="11443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Arrow: Right 14">
            <a:extLst>
              <a:ext uri="{FF2B5EF4-FFF2-40B4-BE49-F238E27FC236}">
                <a16:creationId xmlns:a16="http://schemas.microsoft.com/office/drawing/2014/main" id="{EAA15DC6-2E91-C959-C9A6-CC5BC8387AE0}"/>
              </a:ext>
            </a:extLst>
          </p:cNvPr>
          <p:cNvSpPr/>
          <p:nvPr/>
        </p:nvSpPr>
        <p:spPr>
          <a:xfrm>
            <a:off x="7632779" y="4577080"/>
            <a:ext cx="431800" cy="1066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a:extLst>
              <a:ext uri="{FF2B5EF4-FFF2-40B4-BE49-F238E27FC236}">
                <a16:creationId xmlns:a16="http://schemas.microsoft.com/office/drawing/2014/main" id="{B6E435CF-6FB8-B414-09C5-D77046389F0F}"/>
              </a:ext>
            </a:extLst>
          </p:cNvPr>
          <p:cNvSpPr txBox="1"/>
          <p:nvPr/>
        </p:nvSpPr>
        <p:spPr>
          <a:xfrm>
            <a:off x="8064579" y="4337874"/>
            <a:ext cx="4127421" cy="1323439"/>
          </a:xfrm>
          <a:prstGeom prst="rect">
            <a:avLst/>
          </a:prstGeom>
          <a:noFill/>
        </p:spPr>
        <p:txBody>
          <a:bodyPr wrap="square" rtlCol="0">
            <a:spAutoFit/>
          </a:bodyPr>
          <a:lstStyle/>
          <a:p>
            <a:r>
              <a:rPr lang="en-IN" sz="1000" b="1" dirty="0"/>
              <a:t>FILL IN THE DETAILS AS PER BELOW INFORMATION ;-</a:t>
            </a:r>
          </a:p>
          <a:p>
            <a:endParaRPr lang="en-IN" sz="1000" b="1" dirty="0"/>
          </a:p>
          <a:p>
            <a:pPr marL="228600" indent="-228600">
              <a:buAutoNum type="arabicPeriod"/>
            </a:pPr>
            <a:r>
              <a:rPr lang="en-IN" sz="1000" b="1" dirty="0"/>
              <a:t>FOR PRIVATE LIMITED COMPANY (MENTION DETAILS </a:t>
            </a:r>
          </a:p>
          <a:p>
            <a:r>
              <a:rPr lang="en-IN" sz="1000" b="1" dirty="0"/>
              <a:t>OF ALL THE DIRECTORS HOLDING MORE THAN 10% STAKE)</a:t>
            </a:r>
          </a:p>
          <a:p>
            <a:r>
              <a:rPr lang="en-IN" sz="1000" b="1" dirty="0"/>
              <a:t>2. FOR PARTNERSHIP FIRM (DETAILS OF PARTNERS HOLDING </a:t>
            </a:r>
          </a:p>
          <a:p>
            <a:r>
              <a:rPr lang="en-IN" sz="1000" b="1" dirty="0"/>
              <a:t>MORE THAN 15% MUST BE MENTIONED)</a:t>
            </a:r>
          </a:p>
          <a:p>
            <a:r>
              <a:rPr lang="en-IN" sz="1000" b="1" dirty="0"/>
              <a:t>3. FOR PROPRIETORSHIP FIRM – MENTION DETAILS OF PROPRIETOR ONLY</a:t>
            </a:r>
          </a:p>
        </p:txBody>
      </p:sp>
      <p:cxnSp>
        <p:nvCxnSpPr>
          <p:cNvPr id="18" name="Straight Arrow Connector 17">
            <a:extLst>
              <a:ext uri="{FF2B5EF4-FFF2-40B4-BE49-F238E27FC236}">
                <a16:creationId xmlns:a16="http://schemas.microsoft.com/office/drawing/2014/main" id="{AB070094-AECD-DBCC-C10B-D758A4D897B0}"/>
              </a:ext>
            </a:extLst>
          </p:cNvPr>
          <p:cNvCxnSpPr/>
          <p:nvPr/>
        </p:nvCxnSpPr>
        <p:spPr>
          <a:xfrm>
            <a:off x="7320280" y="5359400"/>
            <a:ext cx="838200" cy="584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ED5E112-735A-80A0-36D1-3DF7499BA84C}"/>
              </a:ext>
            </a:extLst>
          </p:cNvPr>
          <p:cNvSpPr txBox="1"/>
          <p:nvPr/>
        </p:nvSpPr>
        <p:spPr>
          <a:xfrm>
            <a:off x="8064579" y="5805100"/>
            <a:ext cx="3778663" cy="276999"/>
          </a:xfrm>
          <a:prstGeom prst="rect">
            <a:avLst/>
          </a:prstGeom>
          <a:noFill/>
        </p:spPr>
        <p:txBody>
          <a:bodyPr wrap="none" rtlCol="0">
            <a:spAutoFit/>
          </a:bodyPr>
          <a:lstStyle/>
          <a:p>
            <a:r>
              <a:rPr lang="en-IN" sz="1200" b="1" dirty="0">
                <a:latin typeface="Amasis MT Pro Black" panose="02040A04050005020304" pitchFamily="18" charset="0"/>
              </a:rPr>
              <a:t>MENTION PAN NUMBER IN THE GIVEN FIELD</a:t>
            </a:r>
          </a:p>
        </p:txBody>
      </p:sp>
      <p:sp>
        <p:nvSpPr>
          <p:cNvPr id="20" name="Rectangle 19">
            <a:extLst>
              <a:ext uri="{FF2B5EF4-FFF2-40B4-BE49-F238E27FC236}">
                <a16:creationId xmlns:a16="http://schemas.microsoft.com/office/drawing/2014/main" id="{2036B5F9-D78D-1170-FDA7-647AE6962BC3}"/>
              </a:ext>
            </a:extLst>
          </p:cNvPr>
          <p:cNvSpPr/>
          <p:nvPr/>
        </p:nvSpPr>
        <p:spPr>
          <a:xfrm>
            <a:off x="6118860" y="5076791"/>
            <a:ext cx="417407" cy="37150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Arrow: Down 20">
            <a:extLst>
              <a:ext uri="{FF2B5EF4-FFF2-40B4-BE49-F238E27FC236}">
                <a16:creationId xmlns:a16="http://schemas.microsoft.com/office/drawing/2014/main" id="{731D4275-C5A9-02DA-6828-7FE0EA5551B2}"/>
              </a:ext>
            </a:extLst>
          </p:cNvPr>
          <p:cNvSpPr/>
          <p:nvPr/>
        </p:nvSpPr>
        <p:spPr>
          <a:xfrm>
            <a:off x="6160889" y="5408827"/>
            <a:ext cx="67733" cy="6337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a16="http://schemas.microsoft.com/office/drawing/2014/main" id="{5B095215-D2EB-B4BE-0D14-19A1921D14E6}"/>
              </a:ext>
            </a:extLst>
          </p:cNvPr>
          <p:cNvSpPr txBox="1"/>
          <p:nvPr/>
        </p:nvSpPr>
        <p:spPr>
          <a:xfrm>
            <a:off x="4259726" y="6030228"/>
            <a:ext cx="3154088" cy="430887"/>
          </a:xfrm>
          <a:prstGeom prst="rect">
            <a:avLst/>
          </a:prstGeom>
          <a:noFill/>
        </p:spPr>
        <p:txBody>
          <a:bodyPr wrap="square" rtlCol="0">
            <a:spAutoFit/>
          </a:bodyPr>
          <a:lstStyle/>
          <a:p>
            <a:r>
              <a:rPr lang="en-IN" sz="1100" b="1" dirty="0">
                <a:latin typeface="Amasis MT Pro Black" panose="02040A04050005020304" pitchFamily="18" charset="0"/>
              </a:rPr>
              <a:t>% OF SHAREHOLDING TO BE MENTIONED IN THE GIVEN FIELD</a:t>
            </a:r>
          </a:p>
        </p:txBody>
      </p:sp>
      <p:sp>
        <p:nvSpPr>
          <p:cNvPr id="23" name="Rectangle 22">
            <a:extLst>
              <a:ext uri="{FF2B5EF4-FFF2-40B4-BE49-F238E27FC236}">
                <a16:creationId xmlns:a16="http://schemas.microsoft.com/office/drawing/2014/main" id="{798AD89D-2BD9-69F2-7008-5DB51BEE8D09}"/>
              </a:ext>
            </a:extLst>
          </p:cNvPr>
          <p:cNvSpPr/>
          <p:nvPr/>
        </p:nvSpPr>
        <p:spPr>
          <a:xfrm>
            <a:off x="7045113" y="5076791"/>
            <a:ext cx="417407" cy="37150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DF75340A-43AF-C9D6-0CC0-D6EC43CFFE00}"/>
              </a:ext>
            </a:extLst>
          </p:cNvPr>
          <p:cNvSpPr/>
          <p:nvPr/>
        </p:nvSpPr>
        <p:spPr>
          <a:xfrm>
            <a:off x="4775200" y="4577080"/>
            <a:ext cx="1334426" cy="8712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Arrow: Left 24">
            <a:extLst>
              <a:ext uri="{FF2B5EF4-FFF2-40B4-BE49-F238E27FC236}">
                <a16:creationId xmlns:a16="http://schemas.microsoft.com/office/drawing/2014/main" id="{69AB77A2-7E1D-48C9-2613-9F38D66FFCE2}"/>
              </a:ext>
            </a:extLst>
          </p:cNvPr>
          <p:cNvSpPr/>
          <p:nvPr/>
        </p:nvSpPr>
        <p:spPr>
          <a:xfrm>
            <a:off x="3869425" y="4960285"/>
            <a:ext cx="905775" cy="23301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a:extLst>
              <a:ext uri="{FF2B5EF4-FFF2-40B4-BE49-F238E27FC236}">
                <a16:creationId xmlns:a16="http://schemas.microsoft.com/office/drawing/2014/main" id="{BDB3B665-369D-550C-2E07-CF3DF05ACCE6}"/>
              </a:ext>
            </a:extLst>
          </p:cNvPr>
          <p:cNvSpPr txBox="1"/>
          <p:nvPr/>
        </p:nvSpPr>
        <p:spPr>
          <a:xfrm>
            <a:off x="257729" y="4697680"/>
            <a:ext cx="3699881" cy="1169551"/>
          </a:xfrm>
          <a:prstGeom prst="rect">
            <a:avLst/>
          </a:prstGeom>
          <a:noFill/>
        </p:spPr>
        <p:txBody>
          <a:bodyPr wrap="square" rtlCol="0">
            <a:spAutoFit/>
          </a:bodyPr>
          <a:lstStyle/>
          <a:p>
            <a:r>
              <a:rPr lang="en-IN" sz="1000" b="1" dirty="0">
                <a:latin typeface="Amasis MT Pro Black" panose="02040A04050005020304" pitchFamily="18" charset="0"/>
              </a:rPr>
              <a:t>FILL IN DETAILS OF PROPRIETOR, PARTNERS OR DIRECTORS (ALL DETAILS SHOULD BE WRITTEN AS PER PAN CARD – NAME &amp; D.O.B)</a:t>
            </a:r>
          </a:p>
          <a:p>
            <a:r>
              <a:rPr lang="en-IN" sz="1000" b="1" dirty="0">
                <a:latin typeface="Amasis MT Pro Black" panose="02040A04050005020304" pitchFamily="18" charset="0"/>
              </a:rPr>
              <a:t>ADDRESS MUST BE AS WRITTEN IN AADHAR CARD </a:t>
            </a:r>
            <a:r>
              <a:rPr lang="en-IN" sz="1000" b="1" dirty="0">
                <a:solidFill>
                  <a:srgbClr val="FF0000"/>
                </a:solidFill>
                <a:latin typeface="Amasis MT Pro Black" panose="02040A04050005020304" pitchFamily="18" charset="0"/>
              </a:rPr>
              <a:t>(FOR QUALIFIED SUPPLIERS THE ADDRESS MUST BE WRITTEN AS PER “UTILITY BILL” OR “PASSPORT”)</a:t>
            </a:r>
            <a:r>
              <a:rPr lang="en-IN" sz="1000" b="1" dirty="0">
                <a:latin typeface="Amasis MT Pro Black" panose="02040A04050005020304" pitchFamily="18" charset="0"/>
              </a:rPr>
              <a:t>	 </a:t>
            </a:r>
          </a:p>
        </p:txBody>
      </p:sp>
      <p:sp>
        <p:nvSpPr>
          <p:cNvPr id="27" name="Rectangle 26">
            <a:extLst>
              <a:ext uri="{FF2B5EF4-FFF2-40B4-BE49-F238E27FC236}">
                <a16:creationId xmlns:a16="http://schemas.microsoft.com/office/drawing/2014/main" id="{E961F11B-4C84-246D-AC88-B6F75552D2BD}"/>
              </a:ext>
            </a:extLst>
          </p:cNvPr>
          <p:cNvSpPr/>
          <p:nvPr/>
        </p:nvSpPr>
        <p:spPr>
          <a:xfrm>
            <a:off x="6749143" y="5670040"/>
            <a:ext cx="713377" cy="18161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Arrow: Down 27">
            <a:extLst>
              <a:ext uri="{FF2B5EF4-FFF2-40B4-BE49-F238E27FC236}">
                <a16:creationId xmlns:a16="http://schemas.microsoft.com/office/drawing/2014/main" id="{9261B02D-0975-1DD8-0C21-B7E2BC69EAB3}"/>
              </a:ext>
            </a:extLst>
          </p:cNvPr>
          <p:cNvSpPr/>
          <p:nvPr/>
        </p:nvSpPr>
        <p:spPr>
          <a:xfrm>
            <a:off x="7260493" y="5860391"/>
            <a:ext cx="202027" cy="6337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Box 29">
            <a:extLst>
              <a:ext uri="{FF2B5EF4-FFF2-40B4-BE49-F238E27FC236}">
                <a16:creationId xmlns:a16="http://schemas.microsoft.com/office/drawing/2014/main" id="{0E43EE1D-3970-E45B-2C1C-105C202ECCC5}"/>
              </a:ext>
            </a:extLst>
          </p:cNvPr>
          <p:cNvSpPr txBox="1"/>
          <p:nvPr/>
        </p:nvSpPr>
        <p:spPr>
          <a:xfrm>
            <a:off x="6893522" y="6441111"/>
            <a:ext cx="4106794" cy="461665"/>
          </a:xfrm>
          <a:prstGeom prst="rect">
            <a:avLst/>
          </a:prstGeom>
          <a:noFill/>
        </p:spPr>
        <p:txBody>
          <a:bodyPr wrap="square">
            <a:spAutoFit/>
          </a:bodyPr>
          <a:lstStyle/>
          <a:p>
            <a:r>
              <a:rPr lang="en-IN" sz="1200" b="1" dirty="0">
                <a:latin typeface="Amasis MT Pro Black" panose="02040A04050005020304" pitchFamily="18" charset="0"/>
              </a:rPr>
              <a:t>SHOULD BE DULY SIGNED AND </a:t>
            </a:r>
          </a:p>
          <a:p>
            <a:r>
              <a:rPr lang="en-IN" sz="1200" b="1" dirty="0">
                <a:latin typeface="Amasis MT Pro Black" panose="02040A04050005020304" pitchFamily="18" charset="0"/>
              </a:rPr>
              <a:t>STAMPED BY AUTHORISED SIGNATORY</a:t>
            </a:r>
          </a:p>
        </p:txBody>
      </p:sp>
      <p:sp>
        <p:nvSpPr>
          <p:cNvPr id="31" name="TextBox 30">
            <a:extLst>
              <a:ext uri="{FF2B5EF4-FFF2-40B4-BE49-F238E27FC236}">
                <a16:creationId xmlns:a16="http://schemas.microsoft.com/office/drawing/2014/main" id="{F30A002F-5918-45C7-570E-AC89B24EE211}"/>
              </a:ext>
            </a:extLst>
          </p:cNvPr>
          <p:cNvSpPr txBox="1"/>
          <p:nvPr/>
        </p:nvSpPr>
        <p:spPr>
          <a:xfrm>
            <a:off x="5617489" y="605908"/>
            <a:ext cx="918778" cy="369332"/>
          </a:xfrm>
          <a:prstGeom prst="rect">
            <a:avLst/>
          </a:prstGeom>
          <a:noFill/>
        </p:spPr>
        <p:txBody>
          <a:bodyPr wrap="none" rtlCol="0">
            <a:spAutoFit/>
          </a:bodyPr>
          <a:lstStyle/>
          <a:p>
            <a:r>
              <a:rPr lang="en-IN" b="1" dirty="0"/>
              <a:t>PAGE 3</a:t>
            </a:r>
          </a:p>
        </p:txBody>
      </p:sp>
    </p:spTree>
    <p:extLst>
      <p:ext uri="{BB962C8B-B14F-4D97-AF65-F5344CB8AC3E}">
        <p14:creationId xmlns:p14="http://schemas.microsoft.com/office/powerpoint/2010/main" val="1522465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AA5CE4-F28D-625B-FEF2-DCB7C8545F5F}"/>
              </a:ext>
            </a:extLst>
          </p:cNvPr>
          <p:cNvPicPr>
            <a:picLocks noChangeAspect="1"/>
          </p:cNvPicPr>
          <p:nvPr/>
        </p:nvPicPr>
        <p:blipFill>
          <a:blip r:embed="rId2"/>
          <a:stretch>
            <a:fillRect/>
          </a:stretch>
        </p:blipFill>
        <p:spPr>
          <a:xfrm>
            <a:off x="4387762" y="1177809"/>
            <a:ext cx="3416476" cy="4502381"/>
          </a:xfrm>
          <a:prstGeom prst="rect">
            <a:avLst/>
          </a:prstGeom>
        </p:spPr>
      </p:pic>
      <p:sp>
        <p:nvSpPr>
          <p:cNvPr id="7" name="Arrow: Right 6">
            <a:extLst>
              <a:ext uri="{FF2B5EF4-FFF2-40B4-BE49-F238E27FC236}">
                <a16:creationId xmlns:a16="http://schemas.microsoft.com/office/drawing/2014/main" id="{592393B4-852C-AC17-9E70-99E71B25AF16}"/>
              </a:ext>
            </a:extLst>
          </p:cNvPr>
          <p:cNvSpPr/>
          <p:nvPr/>
        </p:nvSpPr>
        <p:spPr>
          <a:xfrm>
            <a:off x="6676981" y="3346450"/>
            <a:ext cx="1151467" cy="1651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9" name="TextBox 8">
            <a:extLst>
              <a:ext uri="{FF2B5EF4-FFF2-40B4-BE49-F238E27FC236}">
                <a16:creationId xmlns:a16="http://schemas.microsoft.com/office/drawing/2014/main" id="{F71675D6-04C0-7FAF-22AA-0C8C22884F88}"/>
              </a:ext>
            </a:extLst>
          </p:cNvPr>
          <p:cNvSpPr txBox="1"/>
          <p:nvPr/>
        </p:nvSpPr>
        <p:spPr>
          <a:xfrm>
            <a:off x="7804238" y="3298051"/>
            <a:ext cx="3776162" cy="276999"/>
          </a:xfrm>
          <a:prstGeom prst="rect">
            <a:avLst/>
          </a:prstGeom>
          <a:noFill/>
        </p:spPr>
        <p:txBody>
          <a:bodyPr wrap="none" rtlCol="0">
            <a:spAutoFit/>
          </a:bodyPr>
          <a:lstStyle/>
          <a:p>
            <a:r>
              <a:rPr lang="en-IN" sz="1200" b="1" dirty="0">
                <a:latin typeface="Amasis MT Pro Black" panose="02040A04050005020304" pitchFamily="18" charset="0"/>
              </a:rPr>
              <a:t>MENTION NAME OF AUTHORISD SIGNATORY</a:t>
            </a:r>
          </a:p>
        </p:txBody>
      </p:sp>
      <p:sp>
        <p:nvSpPr>
          <p:cNvPr id="10" name="Rectangle 9">
            <a:extLst>
              <a:ext uri="{FF2B5EF4-FFF2-40B4-BE49-F238E27FC236}">
                <a16:creationId xmlns:a16="http://schemas.microsoft.com/office/drawing/2014/main" id="{418F7144-4F1B-2DEB-CCA8-EF3519E1A736}"/>
              </a:ext>
            </a:extLst>
          </p:cNvPr>
          <p:cNvSpPr/>
          <p:nvPr/>
        </p:nvSpPr>
        <p:spPr>
          <a:xfrm>
            <a:off x="4743450" y="3384550"/>
            <a:ext cx="1936750" cy="127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11" name="Rectangle 10">
            <a:extLst>
              <a:ext uri="{FF2B5EF4-FFF2-40B4-BE49-F238E27FC236}">
                <a16:creationId xmlns:a16="http://schemas.microsoft.com/office/drawing/2014/main" id="{66412910-6E65-642C-F4D1-6AF04F4F9C14}"/>
              </a:ext>
            </a:extLst>
          </p:cNvPr>
          <p:cNvSpPr/>
          <p:nvPr/>
        </p:nvSpPr>
        <p:spPr>
          <a:xfrm>
            <a:off x="4743450" y="3511550"/>
            <a:ext cx="1933532" cy="127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12" name="Arrow: Left 11">
            <a:extLst>
              <a:ext uri="{FF2B5EF4-FFF2-40B4-BE49-F238E27FC236}">
                <a16:creationId xmlns:a16="http://schemas.microsoft.com/office/drawing/2014/main" id="{48C253C3-63C3-0458-0C24-31009E93C2B0}"/>
              </a:ext>
            </a:extLst>
          </p:cNvPr>
          <p:cNvSpPr/>
          <p:nvPr/>
        </p:nvSpPr>
        <p:spPr>
          <a:xfrm>
            <a:off x="4387762" y="3567498"/>
            <a:ext cx="352470" cy="7105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13" name="TextBox 12">
            <a:extLst>
              <a:ext uri="{FF2B5EF4-FFF2-40B4-BE49-F238E27FC236}">
                <a16:creationId xmlns:a16="http://schemas.microsoft.com/office/drawing/2014/main" id="{40E0F99A-838D-1376-A888-BBECF3D0EA60}"/>
              </a:ext>
            </a:extLst>
          </p:cNvPr>
          <p:cNvSpPr txBox="1"/>
          <p:nvPr/>
        </p:nvSpPr>
        <p:spPr>
          <a:xfrm>
            <a:off x="45813" y="3372191"/>
            <a:ext cx="4471031" cy="461665"/>
          </a:xfrm>
          <a:prstGeom prst="rect">
            <a:avLst/>
          </a:prstGeom>
          <a:noFill/>
        </p:spPr>
        <p:txBody>
          <a:bodyPr wrap="square" rtlCol="0">
            <a:spAutoFit/>
          </a:bodyPr>
          <a:lstStyle/>
          <a:p>
            <a:r>
              <a:rPr lang="en-IN" sz="1200" b="1" dirty="0">
                <a:latin typeface="Amasis MT Pro Black" panose="02040A04050005020304" pitchFamily="18" charset="0"/>
              </a:rPr>
              <a:t>MENTION ENTITY NAME AS WRITTEN ON </a:t>
            </a:r>
          </a:p>
          <a:p>
            <a:r>
              <a:rPr lang="en-IN" sz="1200" b="1" dirty="0">
                <a:latin typeface="Amasis MT Pro Black" panose="02040A04050005020304" pitchFamily="18" charset="0"/>
              </a:rPr>
              <a:t>“PAN CARD” OR “CERTIFICATE OF INCORPORATION”</a:t>
            </a:r>
          </a:p>
        </p:txBody>
      </p:sp>
      <p:sp>
        <p:nvSpPr>
          <p:cNvPr id="14" name="Rectangle 13">
            <a:extLst>
              <a:ext uri="{FF2B5EF4-FFF2-40B4-BE49-F238E27FC236}">
                <a16:creationId xmlns:a16="http://schemas.microsoft.com/office/drawing/2014/main" id="{CCCB2BCA-B1BE-73EB-C88F-4CAD37B08A0F}"/>
              </a:ext>
            </a:extLst>
          </p:cNvPr>
          <p:cNvSpPr/>
          <p:nvPr/>
        </p:nvSpPr>
        <p:spPr>
          <a:xfrm>
            <a:off x="4740232" y="3638550"/>
            <a:ext cx="1969601" cy="16298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15" name="Arrow: Right 14">
            <a:extLst>
              <a:ext uri="{FF2B5EF4-FFF2-40B4-BE49-F238E27FC236}">
                <a16:creationId xmlns:a16="http://schemas.microsoft.com/office/drawing/2014/main" id="{63145969-D913-ED6C-3A0C-52FEE58A1D58}"/>
              </a:ext>
            </a:extLst>
          </p:cNvPr>
          <p:cNvSpPr/>
          <p:nvPr/>
        </p:nvSpPr>
        <p:spPr>
          <a:xfrm>
            <a:off x="6716271" y="3623449"/>
            <a:ext cx="1151467" cy="1194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16" name="TextBox 15">
            <a:extLst>
              <a:ext uri="{FF2B5EF4-FFF2-40B4-BE49-F238E27FC236}">
                <a16:creationId xmlns:a16="http://schemas.microsoft.com/office/drawing/2014/main" id="{3BA7BE05-E3B1-C8AA-895E-CC5E514CDE8F}"/>
              </a:ext>
            </a:extLst>
          </p:cNvPr>
          <p:cNvSpPr txBox="1"/>
          <p:nvPr/>
        </p:nvSpPr>
        <p:spPr>
          <a:xfrm>
            <a:off x="7833871" y="3575050"/>
            <a:ext cx="2947858" cy="276999"/>
          </a:xfrm>
          <a:prstGeom prst="rect">
            <a:avLst/>
          </a:prstGeom>
          <a:noFill/>
        </p:spPr>
        <p:txBody>
          <a:bodyPr wrap="none" rtlCol="0">
            <a:spAutoFit/>
          </a:bodyPr>
          <a:lstStyle/>
          <a:p>
            <a:r>
              <a:rPr lang="en-IN" sz="1200" b="1" dirty="0">
                <a:latin typeface="Amasis MT Pro Black" panose="02040A04050005020304" pitchFamily="18" charset="0"/>
              </a:rPr>
              <a:t>DESIGNATION TO BE MENTIONED </a:t>
            </a:r>
          </a:p>
        </p:txBody>
      </p:sp>
      <p:sp>
        <p:nvSpPr>
          <p:cNvPr id="17" name="Rectangle 16">
            <a:extLst>
              <a:ext uri="{FF2B5EF4-FFF2-40B4-BE49-F238E27FC236}">
                <a16:creationId xmlns:a16="http://schemas.microsoft.com/office/drawing/2014/main" id="{CCC6A2AB-7CBD-2E49-F9B9-06C0CB75238E}"/>
              </a:ext>
            </a:extLst>
          </p:cNvPr>
          <p:cNvSpPr/>
          <p:nvPr/>
        </p:nvSpPr>
        <p:spPr>
          <a:xfrm>
            <a:off x="4740232" y="3801533"/>
            <a:ext cx="1736768" cy="3069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18" name="Arrow: Down 17">
            <a:extLst>
              <a:ext uri="{FF2B5EF4-FFF2-40B4-BE49-F238E27FC236}">
                <a16:creationId xmlns:a16="http://schemas.microsoft.com/office/drawing/2014/main" id="{13AC5811-E7A4-D53A-00C8-6B5F8C90B10F}"/>
              </a:ext>
            </a:extLst>
          </p:cNvPr>
          <p:cNvSpPr/>
          <p:nvPr/>
        </p:nvSpPr>
        <p:spPr>
          <a:xfrm rot="2674234">
            <a:off x="4442661" y="4061869"/>
            <a:ext cx="242670" cy="5143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19" name="TextBox 18">
            <a:extLst>
              <a:ext uri="{FF2B5EF4-FFF2-40B4-BE49-F238E27FC236}">
                <a16:creationId xmlns:a16="http://schemas.microsoft.com/office/drawing/2014/main" id="{DE5ADB03-447D-96CD-13E1-00CA3CCA1B33}"/>
              </a:ext>
            </a:extLst>
          </p:cNvPr>
          <p:cNvSpPr txBox="1"/>
          <p:nvPr/>
        </p:nvSpPr>
        <p:spPr>
          <a:xfrm>
            <a:off x="45813" y="4491663"/>
            <a:ext cx="4801481" cy="400110"/>
          </a:xfrm>
          <a:prstGeom prst="rect">
            <a:avLst/>
          </a:prstGeom>
          <a:noFill/>
        </p:spPr>
        <p:txBody>
          <a:bodyPr wrap="square" rtlCol="0">
            <a:spAutoFit/>
          </a:bodyPr>
          <a:lstStyle/>
          <a:p>
            <a:r>
              <a:rPr lang="en-IN" sz="1000" b="1" dirty="0">
                <a:latin typeface="Amasis MT Pro Black" panose="02040A04050005020304" pitchFamily="18" charset="0"/>
              </a:rPr>
              <a:t>MENTION DATE &amp; AUTHORISED SIGNATORY SIGNATURE REQUIRED (SIGNATURE MUST MATCH WITH THE SIGNATURE ON PAN)</a:t>
            </a:r>
          </a:p>
        </p:txBody>
      </p:sp>
      <p:sp>
        <p:nvSpPr>
          <p:cNvPr id="20" name="Rectangle 19">
            <a:extLst>
              <a:ext uri="{FF2B5EF4-FFF2-40B4-BE49-F238E27FC236}">
                <a16:creationId xmlns:a16="http://schemas.microsoft.com/office/drawing/2014/main" id="{BDAC3A20-0072-CF34-C16D-59BA88B53246}"/>
              </a:ext>
            </a:extLst>
          </p:cNvPr>
          <p:cNvSpPr/>
          <p:nvPr/>
        </p:nvSpPr>
        <p:spPr>
          <a:xfrm>
            <a:off x="6477000" y="5216893"/>
            <a:ext cx="968418" cy="34698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Arrow: Right 20">
            <a:extLst>
              <a:ext uri="{FF2B5EF4-FFF2-40B4-BE49-F238E27FC236}">
                <a16:creationId xmlns:a16="http://schemas.microsoft.com/office/drawing/2014/main" id="{A164275C-4782-27C0-47F0-8D8D5970CC08}"/>
              </a:ext>
            </a:extLst>
          </p:cNvPr>
          <p:cNvSpPr/>
          <p:nvPr/>
        </p:nvSpPr>
        <p:spPr>
          <a:xfrm>
            <a:off x="7445418" y="5448243"/>
            <a:ext cx="610927" cy="1156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TextBox 23">
            <a:extLst>
              <a:ext uri="{FF2B5EF4-FFF2-40B4-BE49-F238E27FC236}">
                <a16:creationId xmlns:a16="http://schemas.microsoft.com/office/drawing/2014/main" id="{4E3A2D0C-18DA-F5AB-5E3C-D5A8750AD73D}"/>
              </a:ext>
            </a:extLst>
          </p:cNvPr>
          <p:cNvSpPr txBox="1"/>
          <p:nvPr/>
        </p:nvSpPr>
        <p:spPr>
          <a:xfrm>
            <a:off x="8056345" y="5264734"/>
            <a:ext cx="3776162" cy="461665"/>
          </a:xfrm>
          <a:prstGeom prst="rect">
            <a:avLst/>
          </a:prstGeom>
          <a:noFill/>
        </p:spPr>
        <p:txBody>
          <a:bodyPr wrap="square">
            <a:spAutoFit/>
          </a:bodyPr>
          <a:lstStyle/>
          <a:p>
            <a:r>
              <a:rPr lang="en-IN" sz="1200" b="1" dirty="0">
                <a:latin typeface="Amasis MT Pro Black" panose="02040A04050005020304" pitchFamily="18" charset="0"/>
              </a:rPr>
              <a:t>SHOULD BE DULY SIGNED &amp; STAMPED BY AUTHORISED SIGNATORY</a:t>
            </a:r>
          </a:p>
        </p:txBody>
      </p:sp>
      <p:sp>
        <p:nvSpPr>
          <p:cNvPr id="25" name="TextBox 24">
            <a:extLst>
              <a:ext uri="{FF2B5EF4-FFF2-40B4-BE49-F238E27FC236}">
                <a16:creationId xmlns:a16="http://schemas.microsoft.com/office/drawing/2014/main" id="{C05A5C9A-632C-9C21-291A-993D009BE7A4}"/>
              </a:ext>
            </a:extLst>
          </p:cNvPr>
          <p:cNvSpPr txBox="1"/>
          <p:nvPr/>
        </p:nvSpPr>
        <p:spPr>
          <a:xfrm>
            <a:off x="5636611" y="254256"/>
            <a:ext cx="918778" cy="369332"/>
          </a:xfrm>
          <a:prstGeom prst="rect">
            <a:avLst/>
          </a:prstGeom>
          <a:noFill/>
        </p:spPr>
        <p:txBody>
          <a:bodyPr wrap="none" rtlCol="0">
            <a:spAutoFit/>
          </a:bodyPr>
          <a:lstStyle/>
          <a:p>
            <a:r>
              <a:rPr lang="en-IN" b="1" dirty="0"/>
              <a:t>PAGE 4</a:t>
            </a:r>
          </a:p>
        </p:txBody>
      </p:sp>
    </p:spTree>
    <p:extLst>
      <p:ext uri="{BB962C8B-B14F-4D97-AF65-F5344CB8AC3E}">
        <p14:creationId xmlns:p14="http://schemas.microsoft.com/office/powerpoint/2010/main" val="1632100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B7AF27-7A5F-F3DA-919E-7EFA9FF51487}"/>
              </a:ext>
            </a:extLst>
          </p:cNvPr>
          <p:cNvPicPr>
            <a:picLocks noChangeAspect="1"/>
          </p:cNvPicPr>
          <p:nvPr/>
        </p:nvPicPr>
        <p:blipFill>
          <a:blip r:embed="rId2"/>
          <a:stretch>
            <a:fillRect/>
          </a:stretch>
        </p:blipFill>
        <p:spPr>
          <a:xfrm>
            <a:off x="4219490" y="533267"/>
            <a:ext cx="3295819" cy="5181866"/>
          </a:xfrm>
          <a:prstGeom prst="rect">
            <a:avLst/>
          </a:prstGeom>
        </p:spPr>
      </p:pic>
      <p:sp>
        <p:nvSpPr>
          <p:cNvPr id="6" name="TextBox 5">
            <a:extLst>
              <a:ext uri="{FF2B5EF4-FFF2-40B4-BE49-F238E27FC236}">
                <a16:creationId xmlns:a16="http://schemas.microsoft.com/office/drawing/2014/main" id="{112E64B4-4CDB-4F19-9DE5-C71B5E800C3C}"/>
              </a:ext>
            </a:extLst>
          </p:cNvPr>
          <p:cNvSpPr txBox="1"/>
          <p:nvPr/>
        </p:nvSpPr>
        <p:spPr>
          <a:xfrm>
            <a:off x="5408010" y="163935"/>
            <a:ext cx="918778" cy="369332"/>
          </a:xfrm>
          <a:prstGeom prst="rect">
            <a:avLst/>
          </a:prstGeom>
          <a:noFill/>
        </p:spPr>
        <p:txBody>
          <a:bodyPr wrap="none" rtlCol="0">
            <a:spAutoFit/>
          </a:bodyPr>
          <a:lstStyle/>
          <a:p>
            <a:r>
              <a:rPr lang="en-IN" b="1" dirty="0"/>
              <a:t>PAGE 5</a:t>
            </a:r>
          </a:p>
        </p:txBody>
      </p:sp>
      <p:sp>
        <p:nvSpPr>
          <p:cNvPr id="7" name="Rectangle 6">
            <a:extLst>
              <a:ext uri="{FF2B5EF4-FFF2-40B4-BE49-F238E27FC236}">
                <a16:creationId xmlns:a16="http://schemas.microsoft.com/office/drawing/2014/main" id="{76156329-42B5-D9C2-7EB5-1396CADA7F36}"/>
              </a:ext>
            </a:extLst>
          </p:cNvPr>
          <p:cNvSpPr/>
          <p:nvPr/>
        </p:nvSpPr>
        <p:spPr>
          <a:xfrm>
            <a:off x="6215743" y="5225144"/>
            <a:ext cx="1299566" cy="4899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41A34DB1-A191-D60D-C2E2-AF87035221F5}"/>
              </a:ext>
            </a:extLst>
          </p:cNvPr>
          <p:cNvSpPr txBox="1"/>
          <p:nvPr/>
        </p:nvSpPr>
        <p:spPr>
          <a:xfrm>
            <a:off x="7794172" y="5484300"/>
            <a:ext cx="4212772" cy="461665"/>
          </a:xfrm>
          <a:prstGeom prst="rect">
            <a:avLst/>
          </a:prstGeom>
          <a:noFill/>
        </p:spPr>
        <p:txBody>
          <a:bodyPr wrap="square">
            <a:spAutoFit/>
          </a:bodyPr>
          <a:lstStyle/>
          <a:p>
            <a:r>
              <a:rPr lang="en-IN" sz="1200" b="1" dirty="0">
                <a:latin typeface="Amasis MT Pro Black" panose="02040A04050005020304" pitchFamily="18" charset="0"/>
              </a:rPr>
              <a:t>SHOULD BE DULY SIGNED &amp; STAMPED </a:t>
            </a:r>
          </a:p>
          <a:p>
            <a:r>
              <a:rPr lang="en-IN" sz="1200" b="1" dirty="0">
                <a:latin typeface="Amasis MT Pro Black" panose="02040A04050005020304" pitchFamily="18" charset="0"/>
              </a:rPr>
              <a:t>BY AUTHORISED SIGNATORY</a:t>
            </a:r>
          </a:p>
        </p:txBody>
      </p:sp>
      <p:sp>
        <p:nvSpPr>
          <p:cNvPr id="10" name="Arrow: Right 9">
            <a:extLst>
              <a:ext uri="{FF2B5EF4-FFF2-40B4-BE49-F238E27FC236}">
                <a16:creationId xmlns:a16="http://schemas.microsoft.com/office/drawing/2014/main" id="{5D2F080C-FC47-86D0-8C81-A9332A0AB0A3}"/>
              </a:ext>
            </a:extLst>
          </p:cNvPr>
          <p:cNvSpPr/>
          <p:nvPr/>
        </p:nvSpPr>
        <p:spPr>
          <a:xfrm>
            <a:off x="7515309" y="5540828"/>
            <a:ext cx="278863" cy="1743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70298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1042E2-FC7D-DF03-D264-64BFE327FCB0}"/>
              </a:ext>
            </a:extLst>
          </p:cNvPr>
          <p:cNvPicPr>
            <a:picLocks noChangeAspect="1"/>
          </p:cNvPicPr>
          <p:nvPr/>
        </p:nvPicPr>
        <p:blipFill>
          <a:blip r:embed="rId2"/>
          <a:stretch>
            <a:fillRect/>
          </a:stretch>
        </p:blipFill>
        <p:spPr>
          <a:xfrm>
            <a:off x="4400463" y="857118"/>
            <a:ext cx="3391074" cy="5143764"/>
          </a:xfrm>
          <a:prstGeom prst="rect">
            <a:avLst/>
          </a:prstGeom>
        </p:spPr>
      </p:pic>
      <p:sp>
        <p:nvSpPr>
          <p:cNvPr id="6" name="TextBox 5">
            <a:extLst>
              <a:ext uri="{FF2B5EF4-FFF2-40B4-BE49-F238E27FC236}">
                <a16:creationId xmlns:a16="http://schemas.microsoft.com/office/drawing/2014/main" id="{D4309874-A9CC-CA96-74A0-B33AA80D06BA}"/>
              </a:ext>
            </a:extLst>
          </p:cNvPr>
          <p:cNvSpPr txBox="1"/>
          <p:nvPr/>
        </p:nvSpPr>
        <p:spPr>
          <a:xfrm>
            <a:off x="5636611" y="272143"/>
            <a:ext cx="918778" cy="369332"/>
          </a:xfrm>
          <a:prstGeom prst="rect">
            <a:avLst/>
          </a:prstGeom>
          <a:noFill/>
        </p:spPr>
        <p:txBody>
          <a:bodyPr wrap="none" rtlCol="0">
            <a:spAutoFit/>
          </a:bodyPr>
          <a:lstStyle/>
          <a:p>
            <a:r>
              <a:rPr lang="en-IN" b="1" dirty="0"/>
              <a:t>PAGE 6</a:t>
            </a:r>
          </a:p>
        </p:txBody>
      </p:sp>
      <p:sp>
        <p:nvSpPr>
          <p:cNvPr id="7" name="Rectangle 6">
            <a:extLst>
              <a:ext uri="{FF2B5EF4-FFF2-40B4-BE49-F238E27FC236}">
                <a16:creationId xmlns:a16="http://schemas.microsoft.com/office/drawing/2014/main" id="{E8E625B2-44A5-6D02-9A96-B86532056E53}"/>
              </a:ext>
            </a:extLst>
          </p:cNvPr>
          <p:cNvSpPr/>
          <p:nvPr/>
        </p:nvSpPr>
        <p:spPr>
          <a:xfrm>
            <a:off x="6389914" y="5627915"/>
            <a:ext cx="1132115" cy="37296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Arrow: Right 7">
            <a:extLst>
              <a:ext uri="{FF2B5EF4-FFF2-40B4-BE49-F238E27FC236}">
                <a16:creationId xmlns:a16="http://schemas.microsoft.com/office/drawing/2014/main" id="{7F24081A-86EC-5602-FF83-E0B62AAA9BD0}"/>
              </a:ext>
            </a:extLst>
          </p:cNvPr>
          <p:cNvSpPr/>
          <p:nvPr/>
        </p:nvSpPr>
        <p:spPr>
          <a:xfrm>
            <a:off x="7522029" y="5900057"/>
            <a:ext cx="413657" cy="1850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7F933EF4-71A5-EECC-BA81-DE487318EF5F}"/>
              </a:ext>
            </a:extLst>
          </p:cNvPr>
          <p:cNvSpPr txBox="1"/>
          <p:nvPr/>
        </p:nvSpPr>
        <p:spPr>
          <a:xfrm>
            <a:off x="7935686" y="5754860"/>
            <a:ext cx="4180114" cy="461665"/>
          </a:xfrm>
          <a:prstGeom prst="rect">
            <a:avLst/>
          </a:prstGeom>
          <a:noFill/>
        </p:spPr>
        <p:txBody>
          <a:bodyPr wrap="square">
            <a:spAutoFit/>
          </a:bodyPr>
          <a:lstStyle/>
          <a:p>
            <a:r>
              <a:rPr lang="en-IN" sz="1200" b="1" dirty="0">
                <a:latin typeface="Amasis MT Pro Black" panose="02040A04050005020304" pitchFamily="18" charset="0"/>
              </a:rPr>
              <a:t>SHOULD BE DULY SIGNED &amp; STAMPED </a:t>
            </a:r>
          </a:p>
          <a:p>
            <a:r>
              <a:rPr lang="en-IN" sz="1200" b="1" dirty="0">
                <a:latin typeface="Amasis MT Pro Black" panose="02040A04050005020304" pitchFamily="18" charset="0"/>
              </a:rPr>
              <a:t>BY AUTHORISED SIGNATORY</a:t>
            </a:r>
          </a:p>
        </p:txBody>
      </p:sp>
    </p:spTree>
    <p:extLst>
      <p:ext uri="{BB962C8B-B14F-4D97-AF65-F5344CB8AC3E}">
        <p14:creationId xmlns:p14="http://schemas.microsoft.com/office/powerpoint/2010/main" val="262260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EE7E58-9755-333E-3175-3C3CA6A867F2}"/>
              </a:ext>
            </a:extLst>
          </p:cNvPr>
          <p:cNvPicPr>
            <a:picLocks noChangeAspect="1"/>
          </p:cNvPicPr>
          <p:nvPr/>
        </p:nvPicPr>
        <p:blipFill>
          <a:blip r:embed="rId2"/>
          <a:stretch>
            <a:fillRect/>
          </a:stretch>
        </p:blipFill>
        <p:spPr>
          <a:xfrm>
            <a:off x="4438565" y="885694"/>
            <a:ext cx="3314870" cy="5086611"/>
          </a:xfrm>
          <a:prstGeom prst="rect">
            <a:avLst/>
          </a:prstGeom>
        </p:spPr>
      </p:pic>
      <p:sp>
        <p:nvSpPr>
          <p:cNvPr id="6" name="TextBox 5">
            <a:extLst>
              <a:ext uri="{FF2B5EF4-FFF2-40B4-BE49-F238E27FC236}">
                <a16:creationId xmlns:a16="http://schemas.microsoft.com/office/drawing/2014/main" id="{2DB35950-4FD2-DF08-A5BA-A136ED9F0DBE}"/>
              </a:ext>
            </a:extLst>
          </p:cNvPr>
          <p:cNvSpPr txBox="1"/>
          <p:nvPr/>
        </p:nvSpPr>
        <p:spPr>
          <a:xfrm>
            <a:off x="5636611" y="228599"/>
            <a:ext cx="918778" cy="369332"/>
          </a:xfrm>
          <a:prstGeom prst="rect">
            <a:avLst/>
          </a:prstGeom>
          <a:noFill/>
        </p:spPr>
        <p:txBody>
          <a:bodyPr wrap="none" rtlCol="0">
            <a:spAutoFit/>
          </a:bodyPr>
          <a:lstStyle/>
          <a:p>
            <a:r>
              <a:rPr lang="en-IN" b="1" dirty="0"/>
              <a:t>PAGE 7</a:t>
            </a:r>
          </a:p>
        </p:txBody>
      </p:sp>
      <p:sp>
        <p:nvSpPr>
          <p:cNvPr id="7" name="Rectangle 6">
            <a:extLst>
              <a:ext uri="{FF2B5EF4-FFF2-40B4-BE49-F238E27FC236}">
                <a16:creationId xmlns:a16="http://schemas.microsoft.com/office/drawing/2014/main" id="{2EE9324E-9A71-0E02-96E4-CDA0C30AC807}"/>
              </a:ext>
            </a:extLst>
          </p:cNvPr>
          <p:cNvSpPr/>
          <p:nvPr/>
        </p:nvSpPr>
        <p:spPr>
          <a:xfrm>
            <a:off x="6204857" y="5638800"/>
            <a:ext cx="1447800" cy="3335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Arrow: Right 7">
            <a:extLst>
              <a:ext uri="{FF2B5EF4-FFF2-40B4-BE49-F238E27FC236}">
                <a16:creationId xmlns:a16="http://schemas.microsoft.com/office/drawing/2014/main" id="{C5709BF9-2DC3-B792-4DBB-66F39EA6D348}"/>
              </a:ext>
            </a:extLst>
          </p:cNvPr>
          <p:cNvSpPr/>
          <p:nvPr/>
        </p:nvSpPr>
        <p:spPr>
          <a:xfrm>
            <a:off x="7481293" y="5824248"/>
            <a:ext cx="978408" cy="2503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F271B0FA-B188-D472-920D-6826B68E13A5}"/>
              </a:ext>
            </a:extLst>
          </p:cNvPr>
          <p:cNvSpPr txBox="1"/>
          <p:nvPr/>
        </p:nvSpPr>
        <p:spPr>
          <a:xfrm>
            <a:off x="8459701" y="5741472"/>
            <a:ext cx="4288971" cy="461665"/>
          </a:xfrm>
          <a:prstGeom prst="rect">
            <a:avLst/>
          </a:prstGeom>
          <a:noFill/>
        </p:spPr>
        <p:txBody>
          <a:bodyPr wrap="square">
            <a:spAutoFit/>
          </a:bodyPr>
          <a:lstStyle/>
          <a:p>
            <a:r>
              <a:rPr lang="en-IN" sz="1200" b="1" dirty="0"/>
              <a:t>SHOULD BE DULY SIGNED &amp; STAMPED </a:t>
            </a:r>
          </a:p>
          <a:p>
            <a:r>
              <a:rPr lang="en-IN" sz="1200" b="1" dirty="0"/>
              <a:t>BY AUTHORISED SIGNATORY</a:t>
            </a:r>
          </a:p>
        </p:txBody>
      </p:sp>
    </p:spTree>
    <p:extLst>
      <p:ext uri="{BB962C8B-B14F-4D97-AF65-F5344CB8AC3E}">
        <p14:creationId xmlns:p14="http://schemas.microsoft.com/office/powerpoint/2010/main" val="4089516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754E7D-C6C3-3B47-2049-27101F9EA72A}"/>
              </a:ext>
            </a:extLst>
          </p:cNvPr>
          <p:cNvPicPr>
            <a:picLocks noChangeAspect="1"/>
          </p:cNvPicPr>
          <p:nvPr/>
        </p:nvPicPr>
        <p:blipFill>
          <a:blip r:embed="rId2"/>
          <a:stretch>
            <a:fillRect/>
          </a:stretch>
        </p:blipFill>
        <p:spPr>
          <a:xfrm>
            <a:off x="3683910" y="365124"/>
            <a:ext cx="4749800" cy="5975350"/>
          </a:xfrm>
          <a:prstGeom prst="rect">
            <a:avLst/>
          </a:prstGeom>
        </p:spPr>
      </p:pic>
      <p:sp>
        <p:nvSpPr>
          <p:cNvPr id="5" name="Oval 4">
            <a:extLst>
              <a:ext uri="{FF2B5EF4-FFF2-40B4-BE49-F238E27FC236}">
                <a16:creationId xmlns:a16="http://schemas.microsoft.com/office/drawing/2014/main" id="{A1494848-6850-797C-5598-490AAD758A3B}"/>
              </a:ext>
            </a:extLst>
          </p:cNvPr>
          <p:cNvSpPr/>
          <p:nvPr/>
        </p:nvSpPr>
        <p:spPr>
          <a:xfrm>
            <a:off x="6526892" y="1890361"/>
            <a:ext cx="1816100" cy="349250"/>
          </a:xfrm>
          <a:prstGeom prst="ellipse">
            <a:avLst/>
          </a:prstGeom>
          <a:no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sz="1200"/>
          </a:p>
        </p:txBody>
      </p:sp>
      <p:sp>
        <p:nvSpPr>
          <p:cNvPr id="6" name="Arrow: Right 5">
            <a:extLst>
              <a:ext uri="{FF2B5EF4-FFF2-40B4-BE49-F238E27FC236}">
                <a16:creationId xmlns:a16="http://schemas.microsoft.com/office/drawing/2014/main" id="{78136AB3-A5CE-E5AB-EEBA-8CB8023B50A7}"/>
              </a:ext>
            </a:extLst>
          </p:cNvPr>
          <p:cNvSpPr/>
          <p:nvPr/>
        </p:nvSpPr>
        <p:spPr>
          <a:xfrm>
            <a:off x="8470899" y="2033361"/>
            <a:ext cx="793751" cy="458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sz="1200"/>
          </a:p>
        </p:txBody>
      </p:sp>
      <p:sp>
        <p:nvSpPr>
          <p:cNvPr id="7" name="TextBox 6">
            <a:extLst>
              <a:ext uri="{FF2B5EF4-FFF2-40B4-BE49-F238E27FC236}">
                <a16:creationId xmlns:a16="http://schemas.microsoft.com/office/drawing/2014/main" id="{249CBAB4-177E-CDBA-7EED-A45CFAF882FC}"/>
              </a:ext>
            </a:extLst>
          </p:cNvPr>
          <p:cNvSpPr txBox="1"/>
          <p:nvPr/>
        </p:nvSpPr>
        <p:spPr>
          <a:xfrm>
            <a:off x="9264650" y="1894861"/>
            <a:ext cx="3519352" cy="276999"/>
          </a:xfrm>
          <a:prstGeom prst="rect">
            <a:avLst/>
          </a:prstGeom>
          <a:noFill/>
        </p:spPr>
        <p:txBody>
          <a:bodyPr wrap="square" rtlCol="0">
            <a:spAutoFit/>
          </a:bodyPr>
          <a:lstStyle/>
          <a:p>
            <a:r>
              <a:rPr lang="en-IN" sz="1200" b="1" dirty="0"/>
              <a:t>MENTION DATE OF APPLICATION</a:t>
            </a:r>
          </a:p>
        </p:txBody>
      </p:sp>
      <p:sp>
        <p:nvSpPr>
          <p:cNvPr id="8" name="Oval 7">
            <a:extLst>
              <a:ext uri="{FF2B5EF4-FFF2-40B4-BE49-F238E27FC236}">
                <a16:creationId xmlns:a16="http://schemas.microsoft.com/office/drawing/2014/main" id="{85635C7C-B947-2ECC-3142-A458BB077A0C}"/>
              </a:ext>
            </a:extLst>
          </p:cNvPr>
          <p:cNvSpPr/>
          <p:nvPr/>
        </p:nvSpPr>
        <p:spPr>
          <a:xfrm>
            <a:off x="4876800" y="2362200"/>
            <a:ext cx="1730828" cy="2286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cxnSp>
        <p:nvCxnSpPr>
          <p:cNvPr id="13" name="Straight Arrow Connector 12">
            <a:extLst>
              <a:ext uri="{FF2B5EF4-FFF2-40B4-BE49-F238E27FC236}">
                <a16:creationId xmlns:a16="http://schemas.microsoft.com/office/drawing/2014/main" id="{B90FC0A3-DDBC-5A2D-0F0F-96CE1687D4F2}"/>
              </a:ext>
            </a:extLst>
          </p:cNvPr>
          <p:cNvCxnSpPr/>
          <p:nvPr/>
        </p:nvCxnSpPr>
        <p:spPr>
          <a:xfrm flipH="1">
            <a:off x="3297386" y="2379134"/>
            <a:ext cx="17743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277FB5EB-275C-0ECC-8313-A663B74B3EC8}"/>
              </a:ext>
            </a:extLst>
          </p:cNvPr>
          <p:cNvSpPr txBox="1"/>
          <p:nvPr/>
        </p:nvSpPr>
        <p:spPr>
          <a:xfrm>
            <a:off x="1398559" y="2223700"/>
            <a:ext cx="2010487" cy="276999"/>
          </a:xfrm>
          <a:prstGeom prst="rect">
            <a:avLst/>
          </a:prstGeom>
          <a:noFill/>
        </p:spPr>
        <p:txBody>
          <a:bodyPr wrap="none" rtlCol="0">
            <a:spAutoFit/>
          </a:bodyPr>
          <a:lstStyle/>
          <a:p>
            <a:r>
              <a:rPr lang="en-IN" sz="1200" b="1" dirty="0"/>
              <a:t>NAME OF THE COMPANY</a:t>
            </a:r>
          </a:p>
        </p:txBody>
      </p:sp>
      <p:sp>
        <p:nvSpPr>
          <p:cNvPr id="16" name="Oval 15">
            <a:extLst>
              <a:ext uri="{FF2B5EF4-FFF2-40B4-BE49-F238E27FC236}">
                <a16:creationId xmlns:a16="http://schemas.microsoft.com/office/drawing/2014/main" id="{4AFC52FA-BA12-B85C-7DD0-156031327CB6}"/>
              </a:ext>
            </a:extLst>
          </p:cNvPr>
          <p:cNvSpPr/>
          <p:nvPr/>
        </p:nvSpPr>
        <p:spPr>
          <a:xfrm>
            <a:off x="6526892" y="2362200"/>
            <a:ext cx="1774371" cy="22859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17" name="Arrow: Right 16">
            <a:extLst>
              <a:ext uri="{FF2B5EF4-FFF2-40B4-BE49-F238E27FC236}">
                <a16:creationId xmlns:a16="http://schemas.microsoft.com/office/drawing/2014/main" id="{102D069B-6AC8-A8AF-3377-89DBA2F02AF5}"/>
              </a:ext>
            </a:extLst>
          </p:cNvPr>
          <p:cNvSpPr/>
          <p:nvPr/>
        </p:nvSpPr>
        <p:spPr>
          <a:xfrm>
            <a:off x="8301263" y="2460171"/>
            <a:ext cx="505280" cy="1306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18" name="TextBox 17">
            <a:extLst>
              <a:ext uri="{FF2B5EF4-FFF2-40B4-BE49-F238E27FC236}">
                <a16:creationId xmlns:a16="http://schemas.microsoft.com/office/drawing/2014/main" id="{3B41123E-35C6-8F3D-577B-E012C8B2303E}"/>
              </a:ext>
            </a:extLst>
          </p:cNvPr>
          <p:cNvSpPr txBox="1"/>
          <p:nvPr/>
        </p:nvSpPr>
        <p:spPr>
          <a:xfrm>
            <a:off x="8806543" y="2362200"/>
            <a:ext cx="1877437" cy="461665"/>
          </a:xfrm>
          <a:prstGeom prst="rect">
            <a:avLst/>
          </a:prstGeom>
          <a:noFill/>
        </p:spPr>
        <p:txBody>
          <a:bodyPr wrap="none" rtlCol="0">
            <a:spAutoFit/>
          </a:bodyPr>
          <a:lstStyle/>
          <a:p>
            <a:r>
              <a:rPr lang="en-IN" sz="1200" b="1"/>
              <a:t>MENTION PAN NUMBER</a:t>
            </a:r>
          </a:p>
          <a:p>
            <a:r>
              <a:rPr lang="en-IN" sz="1200" b="1"/>
              <a:t>OF THE COMPANY</a:t>
            </a:r>
            <a:endParaRPr lang="en-IN" sz="1200" b="1" dirty="0"/>
          </a:p>
        </p:txBody>
      </p:sp>
      <p:sp>
        <p:nvSpPr>
          <p:cNvPr id="20" name="Rectangle 19">
            <a:extLst>
              <a:ext uri="{FF2B5EF4-FFF2-40B4-BE49-F238E27FC236}">
                <a16:creationId xmlns:a16="http://schemas.microsoft.com/office/drawing/2014/main" id="{CC7678F6-F903-7998-51F4-EB53EF16BC89}"/>
              </a:ext>
            </a:extLst>
          </p:cNvPr>
          <p:cNvSpPr/>
          <p:nvPr/>
        </p:nvSpPr>
        <p:spPr>
          <a:xfrm>
            <a:off x="4234542" y="2935731"/>
            <a:ext cx="4066720" cy="6368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21" name="Arrow: Right 20">
            <a:extLst>
              <a:ext uri="{FF2B5EF4-FFF2-40B4-BE49-F238E27FC236}">
                <a16:creationId xmlns:a16="http://schemas.microsoft.com/office/drawing/2014/main" id="{31F24FE3-2003-A314-E564-779627C59AE1}"/>
              </a:ext>
            </a:extLst>
          </p:cNvPr>
          <p:cNvSpPr/>
          <p:nvPr/>
        </p:nvSpPr>
        <p:spPr>
          <a:xfrm>
            <a:off x="8301263" y="3265714"/>
            <a:ext cx="371384" cy="1306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23" name="TextBox 22">
            <a:extLst>
              <a:ext uri="{FF2B5EF4-FFF2-40B4-BE49-F238E27FC236}">
                <a16:creationId xmlns:a16="http://schemas.microsoft.com/office/drawing/2014/main" id="{BCFA5878-5EC1-C484-43E2-C3C729B2BC37}"/>
              </a:ext>
            </a:extLst>
          </p:cNvPr>
          <p:cNvSpPr txBox="1"/>
          <p:nvPr/>
        </p:nvSpPr>
        <p:spPr>
          <a:xfrm>
            <a:off x="8672646" y="3056147"/>
            <a:ext cx="3519353" cy="1569660"/>
          </a:xfrm>
          <a:prstGeom prst="rect">
            <a:avLst/>
          </a:prstGeom>
          <a:noFill/>
        </p:spPr>
        <p:txBody>
          <a:bodyPr wrap="square" rtlCol="0">
            <a:spAutoFit/>
          </a:bodyPr>
          <a:lstStyle/>
          <a:p>
            <a:r>
              <a:rPr lang="en-IN" sz="1200" b="1" dirty="0"/>
              <a:t>TICK ON ANY OF THE BOX </a:t>
            </a:r>
          </a:p>
          <a:p>
            <a:r>
              <a:rPr lang="en-IN" sz="1200" b="1" dirty="0"/>
              <a:t>AS APPLICABLE –  1. QUALIFIED SUFPPLIER </a:t>
            </a:r>
          </a:p>
          <a:p>
            <a:r>
              <a:rPr lang="en-IN" sz="1200" b="1" dirty="0"/>
              <a:t>HAVE TO TICK ON ELIGIBLE FOREIGN INVESTOR </a:t>
            </a:r>
          </a:p>
          <a:p>
            <a:r>
              <a:rPr lang="en-IN" sz="1200" b="1" dirty="0"/>
              <a:t>2. IF YOU WISH TO OPEN A/C UNDER TRQ TICK MARK TRQ HOLDER 3. IF YOU WISH TO OPEN A/C AS QUALIFIED JEWELLER TICK QUALIFIED JEWELLERS -CLIENT</a:t>
            </a:r>
          </a:p>
        </p:txBody>
      </p:sp>
      <p:sp>
        <p:nvSpPr>
          <p:cNvPr id="24" name="Rectangle 23">
            <a:extLst>
              <a:ext uri="{FF2B5EF4-FFF2-40B4-BE49-F238E27FC236}">
                <a16:creationId xmlns:a16="http://schemas.microsoft.com/office/drawing/2014/main" id="{282A8108-010D-E9D0-DD48-2E343BC8B64A}"/>
              </a:ext>
            </a:extLst>
          </p:cNvPr>
          <p:cNvSpPr/>
          <p:nvPr/>
        </p:nvSpPr>
        <p:spPr>
          <a:xfrm>
            <a:off x="4017734" y="3572543"/>
            <a:ext cx="4283528" cy="53386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25" name="Arrow: Left 24">
            <a:extLst>
              <a:ext uri="{FF2B5EF4-FFF2-40B4-BE49-F238E27FC236}">
                <a16:creationId xmlns:a16="http://schemas.microsoft.com/office/drawing/2014/main" id="{145F0419-4357-8A19-9275-1908C295BAE7}"/>
              </a:ext>
            </a:extLst>
          </p:cNvPr>
          <p:cNvSpPr/>
          <p:nvPr/>
        </p:nvSpPr>
        <p:spPr>
          <a:xfrm>
            <a:off x="3435803" y="3861477"/>
            <a:ext cx="581930" cy="12268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26" name="TextBox 25">
            <a:extLst>
              <a:ext uri="{FF2B5EF4-FFF2-40B4-BE49-F238E27FC236}">
                <a16:creationId xmlns:a16="http://schemas.microsoft.com/office/drawing/2014/main" id="{D0ABA8DD-1FD3-550C-0FFF-B767CD7B63E8}"/>
              </a:ext>
            </a:extLst>
          </p:cNvPr>
          <p:cNvSpPr txBox="1"/>
          <p:nvPr/>
        </p:nvSpPr>
        <p:spPr>
          <a:xfrm>
            <a:off x="382500" y="3393620"/>
            <a:ext cx="3344268" cy="830997"/>
          </a:xfrm>
          <a:prstGeom prst="rect">
            <a:avLst/>
          </a:prstGeom>
          <a:noFill/>
        </p:spPr>
        <p:txBody>
          <a:bodyPr wrap="square" rtlCol="0">
            <a:spAutoFit/>
          </a:bodyPr>
          <a:lstStyle/>
          <a:p>
            <a:r>
              <a:rPr lang="en-IN" sz="1200" b="1" dirty="0"/>
              <a:t>FILL NAME OF THE COMPANY ONLY IN CASE OF </a:t>
            </a:r>
            <a:r>
              <a:rPr lang="en-US" sz="1200" b="1" dirty="0"/>
              <a:t>PARTNERSHIP FIRM, UNREGISTERED TRUST, ASSOCIATION OF PERSONS (AOP) ALONG WITH PAN DETAILS</a:t>
            </a:r>
            <a:r>
              <a:rPr lang="en-IN" sz="1200" b="1" dirty="0"/>
              <a:t> </a:t>
            </a:r>
          </a:p>
        </p:txBody>
      </p:sp>
      <p:sp>
        <p:nvSpPr>
          <p:cNvPr id="27" name="Rectangle 26">
            <a:extLst>
              <a:ext uri="{FF2B5EF4-FFF2-40B4-BE49-F238E27FC236}">
                <a16:creationId xmlns:a16="http://schemas.microsoft.com/office/drawing/2014/main" id="{FFCA7B79-1C46-3E03-44D4-0EBEF625B087}"/>
              </a:ext>
            </a:extLst>
          </p:cNvPr>
          <p:cNvSpPr/>
          <p:nvPr/>
        </p:nvSpPr>
        <p:spPr>
          <a:xfrm>
            <a:off x="4207328" y="4106407"/>
            <a:ext cx="1964872" cy="13234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28" name="Arrow: Left 27">
            <a:extLst>
              <a:ext uri="{FF2B5EF4-FFF2-40B4-BE49-F238E27FC236}">
                <a16:creationId xmlns:a16="http://schemas.microsoft.com/office/drawing/2014/main" id="{87C54701-C653-7C8F-FBD0-7B8D753AF557}"/>
              </a:ext>
            </a:extLst>
          </p:cNvPr>
          <p:cNvSpPr/>
          <p:nvPr/>
        </p:nvSpPr>
        <p:spPr>
          <a:xfrm rot="20319754">
            <a:off x="3408818" y="5222181"/>
            <a:ext cx="798511" cy="13396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29" name="TextBox 28">
            <a:extLst>
              <a:ext uri="{FF2B5EF4-FFF2-40B4-BE49-F238E27FC236}">
                <a16:creationId xmlns:a16="http://schemas.microsoft.com/office/drawing/2014/main" id="{B5B41569-3D93-EA5C-269B-ACC43EDB5E36}"/>
              </a:ext>
            </a:extLst>
          </p:cNvPr>
          <p:cNvSpPr txBox="1"/>
          <p:nvPr/>
        </p:nvSpPr>
        <p:spPr>
          <a:xfrm>
            <a:off x="627010" y="5225259"/>
            <a:ext cx="3138720" cy="461665"/>
          </a:xfrm>
          <a:prstGeom prst="rect">
            <a:avLst/>
          </a:prstGeom>
          <a:noFill/>
        </p:spPr>
        <p:txBody>
          <a:bodyPr wrap="square" rtlCol="0">
            <a:spAutoFit/>
          </a:bodyPr>
          <a:lstStyle/>
          <a:p>
            <a:r>
              <a:rPr lang="en-IN" sz="1200" b="1"/>
              <a:t>TICK MARK ON ANY OF THE FOLLOWING AS APPLICABLE</a:t>
            </a:r>
            <a:endParaRPr lang="en-IN" sz="1200" b="1" dirty="0"/>
          </a:p>
        </p:txBody>
      </p:sp>
      <p:sp>
        <p:nvSpPr>
          <p:cNvPr id="30" name="Rectangle 29">
            <a:extLst>
              <a:ext uri="{FF2B5EF4-FFF2-40B4-BE49-F238E27FC236}">
                <a16:creationId xmlns:a16="http://schemas.microsoft.com/office/drawing/2014/main" id="{072FCF77-1023-EF9D-762C-60232C944676}"/>
              </a:ext>
            </a:extLst>
          </p:cNvPr>
          <p:cNvSpPr/>
          <p:nvPr/>
        </p:nvSpPr>
        <p:spPr>
          <a:xfrm>
            <a:off x="6138180" y="4223657"/>
            <a:ext cx="2163083" cy="120618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31" name="Arrow: Right 30">
            <a:extLst>
              <a:ext uri="{FF2B5EF4-FFF2-40B4-BE49-F238E27FC236}">
                <a16:creationId xmlns:a16="http://schemas.microsoft.com/office/drawing/2014/main" id="{5904C8DB-1B59-B487-CD36-90D71414C981}"/>
              </a:ext>
            </a:extLst>
          </p:cNvPr>
          <p:cNvSpPr/>
          <p:nvPr/>
        </p:nvSpPr>
        <p:spPr>
          <a:xfrm>
            <a:off x="8103052" y="5029200"/>
            <a:ext cx="854076" cy="1960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32" name="TextBox 31">
            <a:extLst>
              <a:ext uri="{FF2B5EF4-FFF2-40B4-BE49-F238E27FC236}">
                <a16:creationId xmlns:a16="http://schemas.microsoft.com/office/drawing/2014/main" id="{F4F2E248-6174-053C-2789-C122B146EEEB}"/>
              </a:ext>
            </a:extLst>
          </p:cNvPr>
          <p:cNvSpPr txBox="1"/>
          <p:nvPr/>
        </p:nvSpPr>
        <p:spPr>
          <a:xfrm>
            <a:off x="9053279" y="4948342"/>
            <a:ext cx="3138720" cy="1015663"/>
          </a:xfrm>
          <a:prstGeom prst="rect">
            <a:avLst/>
          </a:prstGeom>
          <a:noFill/>
        </p:spPr>
        <p:txBody>
          <a:bodyPr wrap="square" rtlCol="0">
            <a:spAutoFit/>
          </a:bodyPr>
          <a:lstStyle/>
          <a:p>
            <a:r>
              <a:rPr lang="en-IN" sz="1200" b="1" dirty="0"/>
              <a:t>MENTION NETWORTH OF THE COMPANY EITHER IN USD OR INR</a:t>
            </a:r>
          </a:p>
          <a:p>
            <a:r>
              <a:rPr lang="en-IN" sz="1200" b="1" dirty="0"/>
              <a:t>1. MENTION REFERENCE RATE AND DATE OF THE REFERENCE RATE TAKEN INTO CONSIDERATION</a:t>
            </a:r>
          </a:p>
        </p:txBody>
      </p:sp>
      <p:sp>
        <p:nvSpPr>
          <p:cNvPr id="2" name="TextBox 1">
            <a:extLst>
              <a:ext uri="{FF2B5EF4-FFF2-40B4-BE49-F238E27FC236}">
                <a16:creationId xmlns:a16="http://schemas.microsoft.com/office/drawing/2014/main" id="{B767D461-A2BD-854B-7919-FC2676AD94EB}"/>
              </a:ext>
            </a:extLst>
          </p:cNvPr>
          <p:cNvSpPr txBox="1"/>
          <p:nvPr/>
        </p:nvSpPr>
        <p:spPr>
          <a:xfrm>
            <a:off x="1986721" y="6491915"/>
            <a:ext cx="8345554" cy="276999"/>
          </a:xfrm>
          <a:prstGeom prst="rect">
            <a:avLst/>
          </a:prstGeom>
          <a:noFill/>
        </p:spPr>
        <p:txBody>
          <a:bodyPr wrap="none" rtlCol="0">
            <a:spAutoFit/>
          </a:bodyPr>
          <a:lstStyle/>
          <a:p>
            <a:r>
              <a:rPr lang="en-IN" sz="1200" b="1" dirty="0">
                <a:latin typeface="+mj-lt"/>
              </a:rPr>
              <a:t>ALL PAGES OF ACCOUNT OPENING FORM SHOULD BE DULY SIGNED AND STAMPED BY AUTHORISED SIGNATORY</a:t>
            </a:r>
          </a:p>
        </p:txBody>
      </p:sp>
      <p:sp>
        <p:nvSpPr>
          <p:cNvPr id="3" name="TextBox 2">
            <a:extLst>
              <a:ext uri="{FF2B5EF4-FFF2-40B4-BE49-F238E27FC236}">
                <a16:creationId xmlns:a16="http://schemas.microsoft.com/office/drawing/2014/main" id="{8484830E-16F9-DD78-06D9-0F45700E91A2}"/>
              </a:ext>
            </a:extLst>
          </p:cNvPr>
          <p:cNvSpPr txBox="1"/>
          <p:nvPr/>
        </p:nvSpPr>
        <p:spPr>
          <a:xfrm>
            <a:off x="4458051" y="-38651"/>
            <a:ext cx="3201517" cy="369332"/>
          </a:xfrm>
          <a:prstGeom prst="rect">
            <a:avLst/>
          </a:prstGeom>
          <a:noFill/>
        </p:spPr>
        <p:txBody>
          <a:bodyPr wrap="none" rtlCol="0">
            <a:spAutoFit/>
          </a:bodyPr>
          <a:lstStyle/>
          <a:p>
            <a:r>
              <a:rPr lang="en-IN" b="1" u="sng" dirty="0"/>
              <a:t>ACCOUNT OPENING FORM</a:t>
            </a:r>
          </a:p>
        </p:txBody>
      </p:sp>
    </p:spTree>
    <p:extLst>
      <p:ext uri="{BB962C8B-B14F-4D97-AF65-F5344CB8AC3E}">
        <p14:creationId xmlns:p14="http://schemas.microsoft.com/office/powerpoint/2010/main" val="4098865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C97BD6-52F7-CA78-4EDB-CA145CD050C1}"/>
              </a:ext>
            </a:extLst>
          </p:cNvPr>
          <p:cNvPicPr>
            <a:picLocks noChangeAspect="1"/>
          </p:cNvPicPr>
          <p:nvPr/>
        </p:nvPicPr>
        <p:blipFill>
          <a:blip r:embed="rId2"/>
          <a:stretch>
            <a:fillRect/>
          </a:stretch>
        </p:blipFill>
        <p:spPr>
          <a:xfrm>
            <a:off x="4324259" y="609600"/>
            <a:ext cx="3543482" cy="4505411"/>
          </a:xfrm>
          <a:prstGeom prst="rect">
            <a:avLst/>
          </a:prstGeom>
        </p:spPr>
      </p:pic>
      <p:sp>
        <p:nvSpPr>
          <p:cNvPr id="6" name="TextBox 5">
            <a:extLst>
              <a:ext uri="{FF2B5EF4-FFF2-40B4-BE49-F238E27FC236}">
                <a16:creationId xmlns:a16="http://schemas.microsoft.com/office/drawing/2014/main" id="{47758001-99EC-1928-95F6-2778C8E3249B}"/>
              </a:ext>
            </a:extLst>
          </p:cNvPr>
          <p:cNvSpPr txBox="1"/>
          <p:nvPr/>
        </p:nvSpPr>
        <p:spPr>
          <a:xfrm>
            <a:off x="5636611" y="348343"/>
            <a:ext cx="918778" cy="369332"/>
          </a:xfrm>
          <a:prstGeom prst="rect">
            <a:avLst/>
          </a:prstGeom>
          <a:noFill/>
        </p:spPr>
        <p:txBody>
          <a:bodyPr wrap="none" rtlCol="0">
            <a:spAutoFit/>
          </a:bodyPr>
          <a:lstStyle/>
          <a:p>
            <a:r>
              <a:rPr lang="en-IN" b="1" dirty="0"/>
              <a:t>PAGE 8</a:t>
            </a:r>
          </a:p>
        </p:txBody>
      </p:sp>
      <p:sp>
        <p:nvSpPr>
          <p:cNvPr id="7" name="Rectangle 6">
            <a:extLst>
              <a:ext uri="{FF2B5EF4-FFF2-40B4-BE49-F238E27FC236}">
                <a16:creationId xmlns:a16="http://schemas.microsoft.com/office/drawing/2014/main" id="{FEE26EEE-8EDC-BBEE-DEC4-8D38AF9BD537}"/>
              </a:ext>
            </a:extLst>
          </p:cNvPr>
          <p:cNvSpPr/>
          <p:nvPr/>
        </p:nvSpPr>
        <p:spPr>
          <a:xfrm>
            <a:off x="6411686" y="2634343"/>
            <a:ext cx="1284514" cy="65314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Arrow: Right 7">
            <a:extLst>
              <a:ext uri="{FF2B5EF4-FFF2-40B4-BE49-F238E27FC236}">
                <a16:creationId xmlns:a16="http://schemas.microsoft.com/office/drawing/2014/main" id="{1A9ED259-5453-E2DE-8FEB-00B52382A961}"/>
              </a:ext>
            </a:extLst>
          </p:cNvPr>
          <p:cNvSpPr/>
          <p:nvPr/>
        </p:nvSpPr>
        <p:spPr>
          <a:xfrm>
            <a:off x="7696200" y="2841171"/>
            <a:ext cx="587829" cy="2830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EB77E7CA-3D94-2BD2-7F46-A179ABE41B69}"/>
              </a:ext>
            </a:extLst>
          </p:cNvPr>
          <p:cNvSpPr txBox="1"/>
          <p:nvPr/>
        </p:nvSpPr>
        <p:spPr>
          <a:xfrm>
            <a:off x="8284029" y="2711715"/>
            <a:ext cx="3624942" cy="461665"/>
          </a:xfrm>
          <a:prstGeom prst="rect">
            <a:avLst/>
          </a:prstGeom>
          <a:noFill/>
        </p:spPr>
        <p:txBody>
          <a:bodyPr wrap="square">
            <a:spAutoFit/>
          </a:bodyPr>
          <a:lstStyle/>
          <a:p>
            <a:r>
              <a:rPr lang="en-IN" sz="1200" b="1" dirty="0"/>
              <a:t>SHOULD BE DULY SIGNED &amp; STAMPED </a:t>
            </a:r>
          </a:p>
          <a:p>
            <a:r>
              <a:rPr lang="en-IN" sz="1200" b="1" dirty="0"/>
              <a:t>BY AUTHORISED SIGNATORY</a:t>
            </a:r>
          </a:p>
        </p:txBody>
      </p:sp>
    </p:spTree>
    <p:extLst>
      <p:ext uri="{BB962C8B-B14F-4D97-AF65-F5344CB8AC3E}">
        <p14:creationId xmlns:p14="http://schemas.microsoft.com/office/powerpoint/2010/main" val="753220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41A0F6-DA43-1E0D-F1D4-98044FA57F14}"/>
              </a:ext>
            </a:extLst>
          </p:cNvPr>
          <p:cNvPicPr>
            <a:picLocks noChangeAspect="1"/>
          </p:cNvPicPr>
          <p:nvPr/>
        </p:nvPicPr>
        <p:blipFill>
          <a:blip r:embed="rId2"/>
          <a:stretch>
            <a:fillRect/>
          </a:stretch>
        </p:blipFill>
        <p:spPr>
          <a:xfrm>
            <a:off x="4295682" y="892629"/>
            <a:ext cx="3600635" cy="4955845"/>
          </a:xfrm>
          <a:prstGeom prst="rect">
            <a:avLst/>
          </a:prstGeom>
        </p:spPr>
      </p:pic>
      <p:sp>
        <p:nvSpPr>
          <p:cNvPr id="6" name="TextBox 5">
            <a:extLst>
              <a:ext uri="{FF2B5EF4-FFF2-40B4-BE49-F238E27FC236}">
                <a16:creationId xmlns:a16="http://schemas.microsoft.com/office/drawing/2014/main" id="{2E9820D9-78AD-1D66-7DDF-FBC95B166EBD}"/>
              </a:ext>
            </a:extLst>
          </p:cNvPr>
          <p:cNvSpPr txBox="1"/>
          <p:nvPr/>
        </p:nvSpPr>
        <p:spPr>
          <a:xfrm>
            <a:off x="3847210" y="290538"/>
            <a:ext cx="4497578" cy="461665"/>
          </a:xfrm>
          <a:prstGeom prst="rect">
            <a:avLst/>
          </a:prstGeom>
          <a:noFill/>
        </p:spPr>
        <p:txBody>
          <a:bodyPr wrap="none" rtlCol="0">
            <a:spAutoFit/>
          </a:bodyPr>
          <a:lstStyle/>
          <a:p>
            <a:pPr algn="ctr"/>
            <a:r>
              <a:rPr lang="en-IN" sz="1200" b="1" u="sng" dirty="0"/>
              <a:t>BOARD RESOLUTION </a:t>
            </a:r>
          </a:p>
          <a:p>
            <a:pPr algn="ctr"/>
            <a:r>
              <a:rPr lang="en-IN" sz="1200" b="1" u="sng" dirty="0"/>
              <a:t>(MUST BE PREPARED ON THE LETTERHEAD OF THE COMPANY)</a:t>
            </a:r>
          </a:p>
        </p:txBody>
      </p:sp>
      <p:sp>
        <p:nvSpPr>
          <p:cNvPr id="7" name="Rectangle 6">
            <a:extLst>
              <a:ext uri="{FF2B5EF4-FFF2-40B4-BE49-F238E27FC236}">
                <a16:creationId xmlns:a16="http://schemas.microsoft.com/office/drawing/2014/main" id="{A1C0E17A-D738-214B-B6CE-FE35F3D3C52C}"/>
              </a:ext>
            </a:extLst>
          </p:cNvPr>
          <p:cNvSpPr/>
          <p:nvPr/>
        </p:nvSpPr>
        <p:spPr>
          <a:xfrm>
            <a:off x="4368800" y="1173480"/>
            <a:ext cx="3332480" cy="48768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8" name="Arrow: Right 7">
            <a:extLst>
              <a:ext uri="{FF2B5EF4-FFF2-40B4-BE49-F238E27FC236}">
                <a16:creationId xmlns:a16="http://schemas.microsoft.com/office/drawing/2014/main" id="{A55D015A-E2EA-CE81-1ED1-8A6575A461AE}"/>
              </a:ext>
            </a:extLst>
          </p:cNvPr>
          <p:cNvSpPr/>
          <p:nvPr/>
        </p:nvSpPr>
        <p:spPr>
          <a:xfrm>
            <a:off x="7701280" y="1260909"/>
            <a:ext cx="268155" cy="673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9" name="TextBox 8">
            <a:extLst>
              <a:ext uri="{FF2B5EF4-FFF2-40B4-BE49-F238E27FC236}">
                <a16:creationId xmlns:a16="http://schemas.microsoft.com/office/drawing/2014/main" id="{8CBBB270-CECF-DBC1-0F00-A8F4B5A4310F}"/>
              </a:ext>
            </a:extLst>
          </p:cNvPr>
          <p:cNvSpPr txBox="1"/>
          <p:nvPr/>
        </p:nvSpPr>
        <p:spPr>
          <a:xfrm>
            <a:off x="7912643" y="1030076"/>
            <a:ext cx="4205563" cy="646331"/>
          </a:xfrm>
          <a:prstGeom prst="rect">
            <a:avLst/>
          </a:prstGeom>
          <a:noFill/>
        </p:spPr>
        <p:txBody>
          <a:bodyPr wrap="square" rtlCol="0">
            <a:spAutoFit/>
          </a:bodyPr>
          <a:lstStyle/>
          <a:p>
            <a:r>
              <a:rPr lang="en-IN" sz="1200" b="1" dirty="0"/>
              <a:t>MENTION COMPANY FULL ADDRESS ALONGWITH PINCODE AS PER PROOF SHARED, DATE, PLACE AND TIME TO BE MENTIONED TOO</a:t>
            </a:r>
          </a:p>
        </p:txBody>
      </p:sp>
      <p:sp>
        <p:nvSpPr>
          <p:cNvPr id="10" name="Rectangle 9">
            <a:extLst>
              <a:ext uri="{FF2B5EF4-FFF2-40B4-BE49-F238E27FC236}">
                <a16:creationId xmlns:a16="http://schemas.microsoft.com/office/drawing/2014/main" id="{781FDFE4-29BB-1E1B-414E-3F1BFF105FE5}"/>
              </a:ext>
            </a:extLst>
          </p:cNvPr>
          <p:cNvSpPr/>
          <p:nvPr/>
        </p:nvSpPr>
        <p:spPr>
          <a:xfrm>
            <a:off x="4368800" y="1676407"/>
            <a:ext cx="3332480" cy="543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11" name="Arrow: Left 10">
            <a:extLst>
              <a:ext uri="{FF2B5EF4-FFF2-40B4-BE49-F238E27FC236}">
                <a16:creationId xmlns:a16="http://schemas.microsoft.com/office/drawing/2014/main" id="{FFE4E171-C196-EE36-4647-4AE9EAF2AE30}"/>
              </a:ext>
            </a:extLst>
          </p:cNvPr>
          <p:cNvSpPr/>
          <p:nvPr/>
        </p:nvSpPr>
        <p:spPr>
          <a:xfrm>
            <a:off x="4048760" y="1748589"/>
            <a:ext cx="320040" cy="15641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12" name="TextBox 11">
            <a:extLst>
              <a:ext uri="{FF2B5EF4-FFF2-40B4-BE49-F238E27FC236}">
                <a16:creationId xmlns:a16="http://schemas.microsoft.com/office/drawing/2014/main" id="{0EDDE80C-E5D9-DEE0-4D0B-6CF70F21C623}"/>
              </a:ext>
            </a:extLst>
          </p:cNvPr>
          <p:cNvSpPr txBox="1"/>
          <p:nvPr/>
        </p:nvSpPr>
        <p:spPr>
          <a:xfrm>
            <a:off x="489122" y="1681549"/>
            <a:ext cx="3631122" cy="276999"/>
          </a:xfrm>
          <a:prstGeom prst="rect">
            <a:avLst/>
          </a:prstGeom>
          <a:noFill/>
        </p:spPr>
        <p:txBody>
          <a:bodyPr wrap="none" rtlCol="0">
            <a:spAutoFit/>
          </a:bodyPr>
          <a:lstStyle/>
          <a:p>
            <a:r>
              <a:rPr lang="en-IN" sz="1200" b="1" dirty="0"/>
              <a:t>PLACE A TICK MARK ON THE APPROPRIATE BOX</a:t>
            </a:r>
          </a:p>
        </p:txBody>
      </p:sp>
      <p:sp>
        <p:nvSpPr>
          <p:cNvPr id="13" name="Rectangle 12">
            <a:extLst>
              <a:ext uri="{FF2B5EF4-FFF2-40B4-BE49-F238E27FC236}">
                <a16:creationId xmlns:a16="http://schemas.microsoft.com/office/drawing/2014/main" id="{E0CBC260-8219-8C59-06AC-B831A58E8A47}"/>
              </a:ext>
            </a:extLst>
          </p:cNvPr>
          <p:cNvSpPr/>
          <p:nvPr/>
        </p:nvSpPr>
        <p:spPr>
          <a:xfrm>
            <a:off x="4850949" y="1987550"/>
            <a:ext cx="673551" cy="10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cxnSp>
        <p:nvCxnSpPr>
          <p:cNvPr id="15" name="Straight Arrow Connector 14">
            <a:extLst>
              <a:ext uri="{FF2B5EF4-FFF2-40B4-BE49-F238E27FC236}">
                <a16:creationId xmlns:a16="http://schemas.microsoft.com/office/drawing/2014/main" id="{4B50AE92-9614-634A-E2BB-F62F4F256DF7}"/>
              </a:ext>
            </a:extLst>
          </p:cNvPr>
          <p:cNvCxnSpPr>
            <a:cxnSpLocks/>
          </p:cNvCxnSpPr>
          <p:nvPr/>
        </p:nvCxnSpPr>
        <p:spPr>
          <a:xfrm flipH="1">
            <a:off x="4173763" y="2092325"/>
            <a:ext cx="672649" cy="2150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A80286D2-60D2-F55A-1540-2D9728536D12}"/>
              </a:ext>
            </a:extLst>
          </p:cNvPr>
          <p:cNvSpPr txBox="1"/>
          <p:nvPr/>
        </p:nvSpPr>
        <p:spPr>
          <a:xfrm>
            <a:off x="1339172" y="2182220"/>
            <a:ext cx="2951449" cy="276999"/>
          </a:xfrm>
          <a:prstGeom prst="rect">
            <a:avLst/>
          </a:prstGeom>
          <a:noFill/>
        </p:spPr>
        <p:txBody>
          <a:bodyPr wrap="none" rtlCol="0">
            <a:spAutoFit/>
          </a:bodyPr>
          <a:lstStyle/>
          <a:p>
            <a:r>
              <a:rPr lang="en-IN" sz="1200" b="1" dirty="0"/>
              <a:t>FULL COMPANY NAME TO BE WRITTEN </a:t>
            </a:r>
          </a:p>
        </p:txBody>
      </p:sp>
      <p:sp>
        <p:nvSpPr>
          <p:cNvPr id="18" name="Rectangle 17">
            <a:extLst>
              <a:ext uri="{FF2B5EF4-FFF2-40B4-BE49-F238E27FC236}">
                <a16:creationId xmlns:a16="http://schemas.microsoft.com/office/drawing/2014/main" id="{0A92BBDF-069A-1982-EEC9-8C8DD323B95D}"/>
              </a:ext>
            </a:extLst>
          </p:cNvPr>
          <p:cNvSpPr/>
          <p:nvPr/>
        </p:nvSpPr>
        <p:spPr>
          <a:xfrm>
            <a:off x="4368800" y="2607733"/>
            <a:ext cx="3527517" cy="90593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19" name="Arrow: Right 18">
            <a:extLst>
              <a:ext uri="{FF2B5EF4-FFF2-40B4-BE49-F238E27FC236}">
                <a16:creationId xmlns:a16="http://schemas.microsoft.com/office/drawing/2014/main" id="{7CD75C89-3DE1-552E-1B9D-1620452CAB75}"/>
              </a:ext>
            </a:extLst>
          </p:cNvPr>
          <p:cNvSpPr/>
          <p:nvPr/>
        </p:nvSpPr>
        <p:spPr>
          <a:xfrm>
            <a:off x="7912643" y="2683933"/>
            <a:ext cx="432145" cy="1439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20" name="TextBox 19">
            <a:extLst>
              <a:ext uri="{FF2B5EF4-FFF2-40B4-BE49-F238E27FC236}">
                <a16:creationId xmlns:a16="http://schemas.microsoft.com/office/drawing/2014/main" id="{EE88AD76-641B-6528-9DEB-5192AC1BDFAB}"/>
              </a:ext>
            </a:extLst>
          </p:cNvPr>
          <p:cNvSpPr txBox="1"/>
          <p:nvPr/>
        </p:nvSpPr>
        <p:spPr>
          <a:xfrm>
            <a:off x="8344788" y="2219960"/>
            <a:ext cx="3846273" cy="1569660"/>
          </a:xfrm>
          <a:prstGeom prst="rect">
            <a:avLst/>
          </a:prstGeom>
          <a:noFill/>
        </p:spPr>
        <p:txBody>
          <a:bodyPr wrap="square" rtlCol="0">
            <a:spAutoFit/>
          </a:bodyPr>
          <a:lstStyle/>
          <a:p>
            <a:r>
              <a:rPr lang="en-IN" sz="1200" b="1" dirty="0"/>
              <a:t>1. WRITE NAME AS WRITTEN ON PAN CARD,</a:t>
            </a:r>
          </a:p>
          <a:p>
            <a:r>
              <a:rPr lang="en-IN" sz="1200" b="1" dirty="0"/>
              <a:t>2. DESIGNATION TO BE MENTIONED,</a:t>
            </a:r>
          </a:p>
          <a:p>
            <a:r>
              <a:rPr lang="en-IN" sz="1200" b="1" dirty="0"/>
              <a:t>3. MENTION PAN CARD NUMBER (FOR QUALIFIED SUPPLIERS MENTION PASSPORT NUMBER)</a:t>
            </a:r>
          </a:p>
          <a:p>
            <a:r>
              <a:rPr lang="en-IN" sz="1200" b="1" dirty="0"/>
              <a:t>4. ADDRESS MUST BE WRITTEN AS AVAILABLE ON AADHAR </a:t>
            </a:r>
          </a:p>
          <a:p>
            <a:r>
              <a:rPr lang="en-IN" sz="1200" b="1" dirty="0"/>
              <a:t>5. SIGNATURE TO BE DONE IN THE FIELD GIVEN</a:t>
            </a:r>
          </a:p>
          <a:p>
            <a:r>
              <a:rPr lang="en-IN" sz="1200" b="1" dirty="0"/>
              <a:t>6. AFFIX LATEST PHOTOGRAPH</a:t>
            </a:r>
          </a:p>
        </p:txBody>
      </p:sp>
      <p:sp>
        <p:nvSpPr>
          <p:cNvPr id="21" name="Rectangle 20">
            <a:extLst>
              <a:ext uri="{FF2B5EF4-FFF2-40B4-BE49-F238E27FC236}">
                <a16:creationId xmlns:a16="http://schemas.microsoft.com/office/drawing/2014/main" id="{C247634B-8CF0-DF77-B71B-4C41D55FFAC5}"/>
              </a:ext>
            </a:extLst>
          </p:cNvPr>
          <p:cNvSpPr/>
          <p:nvPr/>
        </p:nvSpPr>
        <p:spPr>
          <a:xfrm>
            <a:off x="4368800" y="2219960"/>
            <a:ext cx="3332480" cy="38777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22" name="Arrow: Down 21">
            <a:extLst>
              <a:ext uri="{FF2B5EF4-FFF2-40B4-BE49-F238E27FC236}">
                <a16:creationId xmlns:a16="http://schemas.microsoft.com/office/drawing/2014/main" id="{158DCAFD-71F8-F3A7-560E-E77782AB48AB}"/>
              </a:ext>
            </a:extLst>
          </p:cNvPr>
          <p:cNvSpPr/>
          <p:nvPr/>
        </p:nvSpPr>
        <p:spPr>
          <a:xfrm rot="2808694">
            <a:off x="4126119" y="2392872"/>
            <a:ext cx="106721" cy="54355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23" name="TextBox 22">
            <a:extLst>
              <a:ext uri="{FF2B5EF4-FFF2-40B4-BE49-F238E27FC236}">
                <a16:creationId xmlns:a16="http://schemas.microsoft.com/office/drawing/2014/main" id="{BD9E52B3-5E25-96CE-AD4F-7C1B6226BA12}"/>
              </a:ext>
            </a:extLst>
          </p:cNvPr>
          <p:cNvSpPr txBox="1"/>
          <p:nvPr/>
        </p:nvSpPr>
        <p:spPr>
          <a:xfrm>
            <a:off x="1729053" y="2806329"/>
            <a:ext cx="2660024" cy="461665"/>
          </a:xfrm>
          <a:prstGeom prst="rect">
            <a:avLst/>
          </a:prstGeom>
          <a:noFill/>
        </p:spPr>
        <p:txBody>
          <a:bodyPr wrap="none" rtlCol="0">
            <a:spAutoFit/>
          </a:bodyPr>
          <a:lstStyle/>
          <a:p>
            <a:pPr algn="ctr"/>
            <a:r>
              <a:rPr lang="en-IN" sz="1200" b="1" dirty="0"/>
              <a:t>SELECT MODE OF OPERATIONS </a:t>
            </a:r>
          </a:p>
          <a:p>
            <a:pPr algn="ctr"/>
            <a:r>
              <a:rPr lang="en-IN" sz="1200" b="1" dirty="0"/>
              <a:t>(WHETHER SEVERALLY OR JOINTLY)</a:t>
            </a:r>
          </a:p>
        </p:txBody>
      </p:sp>
      <p:sp>
        <p:nvSpPr>
          <p:cNvPr id="24" name="Rectangle 23">
            <a:extLst>
              <a:ext uri="{FF2B5EF4-FFF2-40B4-BE49-F238E27FC236}">
                <a16:creationId xmlns:a16="http://schemas.microsoft.com/office/drawing/2014/main" id="{5D89EC25-7FB8-9A32-28F3-46EB6B64B9D8}"/>
              </a:ext>
            </a:extLst>
          </p:cNvPr>
          <p:cNvSpPr/>
          <p:nvPr/>
        </p:nvSpPr>
        <p:spPr>
          <a:xfrm>
            <a:off x="4352473" y="3513667"/>
            <a:ext cx="3543843" cy="1752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25" name="Arrow: Left 24">
            <a:extLst>
              <a:ext uri="{FF2B5EF4-FFF2-40B4-BE49-F238E27FC236}">
                <a16:creationId xmlns:a16="http://schemas.microsoft.com/office/drawing/2014/main" id="{47EAA570-B625-05C7-1481-5380FDD4C132}"/>
              </a:ext>
            </a:extLst>
          </p:cNvPr>
          <p:cNvSpPr/>
          <p:nvPr/>
        </p:nvSpPr>
        <p:spPr>
          <a:xfrm>
            <a:off x="3944805" y="4089400"/>
            <a:ext cx="391342" cy="2032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27" name="TextBox 26">
            <a:extLst>
              <a:ext uri="{FF2B5EF4-FFF2-40B4-BE49-F238E27FC236}">
                <a16:creationId xmlns:a16="http://schemas.microsoft.com/office/drawing/2014/main" id="{DD92BE6D-5420-5D62-9EC7-BC7D3912B763}"/>
              </a:ext>
            </a:extLst>
          </p:cNvPr>
          <p:cNvSpPr txBox="1"/>
          <p:nvPr/>
        </p:nvSpPr>
        <p:spPr>
          <a:xfrm>
            <a:off x="1359804" y="3979596"/>
            <a:ext cx="2688956" cy="830997"/>
          </a:xfrm>
          <a:prstGeom prst="rect">
            <a:avLst/>
          </a:prstGeom>
          <a:noFill/>
        </p:spPr>
        <p:txBody>
          <a:bodyPr wrap="square">
            <a:spAutoFit/>
          </a:bodyPr>
          <a:lstStyle/>
          <a:p>
            <a:pPr algn="ctr"/>
            <a:r>
              <a:rPr lang="en-IN" sz="1200" b="1" dirty="0"/>
              <a:t>SELECT MODE OF OPERATIONS </a:t>
            </a:r>
          </a:p>
          <a:p>
            <a:pPr algn="ctr"/>
            <a:r>
              <a:rPr lang="en-IN" sz="1200" b="1" dirty="0"/>
              <a:t>(WHETHER SEVERALLY OR JOINTLY)</a:t>
            </a:r>
          </a:p>
          <a:p>
            <a:pPr algn="ctr"/>
            <a:r>
              <a:rPr lang="en-IN" sz="1200" b="1" dirty="0"/>
              <a:t>STRIKE OUT WHICHEVER IS NOT APPLICABLE	</a:t>
            </a:r>
          </a:p>
        </p:txBody>
      </p:sp>
      <p:sp>
        <p:nvSpPr>
          <p:cNvPr id="28" name="Rectangle 27">
            <a:extLst>
              <a:ext uri="{FF2B5EF4-FFF2-40B4-BE49-F238E27FC236}">
                <a16:creationId xmlns:a16="http://schemas.microsoft.com/office/drawing/2014/main" id="{F074FB49-860A-A3DB-9B28-0055465374C6}"/>
              </a:ext>
            </a:extLst>
          </p:cNvPr>
          <p:cNvSpPr/>
          <p:nvPr/>
        </p:nvSpPr>
        <p:spPr>
          <a:xfrm>
            <a:off x="6506394" y="5534419"/>
            <a:ext cx="1328963" cy="29938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29" name="Arrow: Right 28">
            <a:extLst>
              <a:ext uri="{FF2B5EF4-FFF2-40B4-BE49-F238E27FC236}">
                <a16:creationId xmlns:a16="http://schemas.microsoft.com/office/drawing/2014/main" id="{CEAC7B60-8D09-402F-CC6D-254DB4A37DEC}"/>
              </a:ext>
            </a:extLst>
          </p:cNvPr>
          <p:cNvSpPr/>
          <p:nvPr/>
        </p:nvSpPr>
        <p:spPr>
          <a:xfrm>
            <a:off x="7841164" y="5612143"/>
            <a:ext cx="432145" cy="1439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32" name="TextBox 31">
            <a:extLst>
              <a:ext uri="{FF2B5EF4-FFF2-40B4-BE49-F238E27FC236}">
                <a16:creationId xmlns:a16="http://schemas.microsoft.com/office/drawing/2014/main" id="{EA93F58C-6AED-0A6C-211C-DBD7A7B73A59}"/>
              </a:ext>
            </a:extLst>
          </p:cNvPr>
          <p:cNvSpPr txBox="1"/>
          <p:nvPr/>
        </p:nvSpPr>
        <p:spPr>
          <a:xfrm>
            <a:off x="7301797" y="5427596"/>
            <a:ext cx="4675414" cy="461665"/>
          </a:xfrm>
          <a:prstGeom prst="rect">
            <a:avLst/>
          </a:prstGeom>
          <a:noFill/>
        </p:spPr>
        <p:txBody>
          <a:bodyPr wrap="square">
            <a:spAutoFit/>
          </a:bodyPr>
          <a:lstStyle/>
          <a:p>
            <a:pPr algn="ctr"/>
            <a:r>
              <a:rPr lang="en-IN" sz="1200" b="1" dirty="0"/>
              <a:t>SHOULD BE DULY SIGNED &amp; STAMPED </a:t>
            </a:r>
          </a:p>
          <a:p>
            <a:pPr algn="ctr"/>
            <a:r>
              <a:rPr lang="en-IN" sz="1200" b="1" dirty="0"/>
              <a:t>BY AUTHORISED SIGNATORY/IES</a:t>
            </a:r>
          </a:p>
        </p:txBody>
      </p:sp>
      <p:sp>
        <p:nvSpPr>
          <p:cNvPr id="33" name="TextBox 32">
            <a:extLst>
              <a:ext uri="{FF2B5EF4-FFF2-40B4-BE49-F238E27FC236}">
                <a16:creationId xmlns:a16="http://schemas.microsoft.com/office/drawing/2014/main" id="{8CAF751A-0304-DB5A-72F3-13AC463BBA6A}"/>
              </a:ext>
            </a:extLst>
          </p:cNvPr>
          <p:cNvSpPr txBox="1"/>
          <p:nvPr/>
        </p:nvSpPr>
        <p:spPr>
          <a:xfrm>
            <a:off x="5760812" y="6295465"/>
            <a:ext cx="768159" cy="276999"/>
          </a:xfrm>
          <a:prstGeom prst="rect">
            <a:avLst/>
          </a:prstGeom>
          <a:noFill/>
        </p:spPr>
        <p:txBody>
          <a:bodyPr wrap="none" rtlCol="0">
            <a:spAutoFit/>
          </a:bodyPr>
          <a:lstStyle/>
          <a:p>
            <a:r>
              <a:rPr lang="en-IN" sz="1200" b="1" dirty="0"/>
              <a:t>PAGE 1 </a:t>
            </a:r>
          </a:p>
        </p:txBody>
      </p:sp>
    </p:spTree>
    <p:extLst>
      <p:ext uri="{BB962C8B-B14F-4D97-AF65-F5344CB8AC3E}">
        <p14:creationId xmlns:p14="http://schemas.microsoft.com/office/powerpoint/2010/main" val="602897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CB4EBB-428C-77F1-834F-28E8D459BB66}"/>
              </a:ext>
            </a:extLst>
          </p:cNvPr>
          <p:cNvPicPr>
            <a:picLocks noChangeAspect="1"/>
          </p:cNvPicPr>
          <p:nvPr/>
        </p:nvPicPr>
        <p:blipFill>
          <a:blip r:embed="rId2"/>
          <a:stretch>
            <a:fillRect/>
          </a:stretch>
        </p:blipFill>
        <p:spPr>
          <a:xfrm>
            <a:off x="4169228" y="921657"/>
            <a:ext cx="3886400" cy="4520398"/>
          </a:xfrm>
          <a:prstGeom prst="rect">
            <a:avLst/>
          </a:prstGeom>
        </p:spPr>
      </p:pic>
      <p:sp>
        <p:nvSpPr>
          <p:cNvPr id="6" name="TextBox 5">
            <a:extLst>
              <a:ext uri="{FF2B5EF4-FFF2-40B4-BE49-F238E27FC236}">
                <a16:creationId xmlns:a16="http://schemas.microsoft.com/office/drawing/2014/main" id="{71B96169-9E58-0BD6-76F3-AE1E9AF9ACDE}"/>
              </a:ext>
            </a:extLst>
          </p:cNvPr>
          <p:cNvSpPr txBox="1"/>
          <p:nvPr/>
        </p:nvSpPr>
        <p:spPr>
          <a:xfrm>
            <a:off x="5636611" y="250372"/>
            <a:ext cx="724878" cy="276999"/>
          </a:xfrm>
          <a:prstGeom prst="rect">
            <a:avLst/>
          </a:prstGeom>
          <a:noFill/>
        </p:spPr>
        <p:txBody>
          <a:bodyPr wrap="none" rtlCol="0">
            <a:spAutoFit/>
          </a:bodyPr>
          <a:lstStyle/>
          <a:p>
            <a:r>
              <a:rPr lang="en-IN" sz="1200" b="1" dirty="0"/>
              <a:t>PAGE 2</a:t>
            </a:r>
          </a:p>
        </p:txBody>
      </p:sp>
      <p:sp>
        <p:nvSpPr>
          <p:cNvPr id="7" name="Rectangle 6">
            <a:extLst>
              <a:ext uri="{FF2B5EF4-FFF2-40B4-BE49-F238E27FC236}">
                <a16:creationId xmlns:a16="http://schemas.microsoft.com/office/drawing/2014/main" id="{F4B49F78-C31C-44EA-1127-C2341B86BCC2}"/>
              </a:ext>
            </a:extLst>
          </p:cNvPr>
          <p:cNvSpPr/>
          <p:nvPr/>
        </p:nvSpPr>
        <p:spPr>
          <a:xfrm>
            <a:off x="4495800" y="1992086"/>
            <a:ext cx="1600200" cy="3701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8" name="Arrow: Left 7">
            <a:extLst>
              <a:ext uri="{FF2B5EF4-FFF2-40B4-BE49-F238E27FC236}">
                <a16:creationId xmlns:a16="http://schemas.microsoft.com/office/drawing/2014/main" id="{A4377417-90C9-05B2-621D-17B13C6604D9}"/>
              </a:ext>
            </a:extLst>
          </p:cNvPr>
          <p:cNvSpPr/>
          <p:nvPr/>
        </p:nvSpPr>
        <p:spPr>
          <a:xfrm>
            <a:off x="3842657" y="2133600"/>
            <a:ext cx="653143" cy="13062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9" name="TextBox 8">
            <a:extLst>
              <a:ext uri="{FF2B5EF4-FFF2-40B4-BE49-F238E27FC236}">
                <a16:creationId xmlns:a16="http://schemas.microsoft.com/office/drawing/2014/main" id="{A3CC0C5F-1602-3CC5-59E1-651A8663F743}"/>
              </a:ext>
            </a:extLst>
          </p:cNvPr>
          <p:cNvSpPr txBox="1"/>
          <p:nvPr/>
        </p:nvSpPr>
        <p:spPr>
          <a:xfrm>
            <a:off x="878672" y="1992086"/>
            <a:ext cx="2811988" cy="461665"/>
          </a:xfrm>
          <a:prstGeom prst="rect">
            <a:avLst/>
          </a:prstGeom>
          <a:noFill/>
        </p:spPr>
        <p:txBody>
          <a:bodyPr wrap="none" rtlCol="0">
            <a:spAutoFit/>
          </a:bodyPr>
          <a:lstStyle/>
          <a:p>
            <a:pPr algn="ctr"/>
            <a:r>
              <a:rPr lang="en-IN" sz="1200" b="1" dirty="0"/>
              <a:t>NAME AND SIGNATURE ALONGWITH</a:t>
            </a:r>
          </a:p>
          <a:p>
            <a:pPr algn="ctr"/>
            <a:r>
              <a:rPr lang="en-IN" sz="1200" b="1" dirty="0"/>
              <a:t> COMPANY STAMP REQUIRED</a:t>
            </a:r>
          </a:p>
        </p:txBody>
      </p:sp>
      <p:sp>
        <p:nvSpPr>
          <p:cNvPr id="10" name="Rectangle 9">
            <a:extLst>
              <a:ext uri="{FF2B5EF4-FFF2-40B4-BE49-F238E27FC236}">
                <a16:creationId xmlns:a16="http://schemas.microsoft.com/office/drawing/2014/main" id="{17474B01-26C1-5CF5-7339-56671AF50A6B}"/>
              </a:ext>
            </a:extLst>
          </p:cNvPr>
          <p:cNvSpPr/>
          <p:nvPr/>
        </p:nvSpPr>
        <p:spPr>
          <a:xfrm>
            <a:off x="6096000" y="1992086"/>
            <a:ext cx="1817914" cy="3701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11" name="Arrow: Left 10">
            <a:extLst>
              <a:ext uri="{FF2B5EF4-FFF2-40B4-BE49-F238E27FC236}">
                <a16:creationId xmlns:a16="http://schemas.microsoft.com/office/drawing/2014/main" id="{47A8397A-F611-4624-234A-AF7C8F6659F5}"/>
              </a:ext>
            </a:extLst>
          </p:cNvPr>
          <p:cNvSpPr/>
          <p:nvPr/>
        </p:nvSpPr>
        <p:spPr>
          <a:xfrm rot="10800000">
            <a:off x="7913914" y="2092289"/>
            <a:ext cx="653143" cy="13062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dirty="0"/>
          </a:p>
        </p:txBody>
      </p:sp>
      <p:sp>
        <p:nvSpPr>
          <p:cNvPr id="13" name="TextBox 12">
            <a:extLst>
              <a:ext uri="{FF2B5EF4-FFF2-40B4-BE49-F238E27FC236}">
                <a16:creationId xmlns:a16="http://schemas.microsoft.com/office/drawing/2014/main" id="{14A377F1-9D82-0383-013F-EEF7EDBE961A}"/>
              </a:ext>
            </a:extLst>
          </p:cNvPr>
          <p:cNvSpPr txBox="1"/>
          <p:nvPr/>
        </p:nvSpPr>
        <p:spPr>
          <a:xfrm>
            <a:off x="7120467" y="1946310"/>
            <a:ext cx="6096000" cy="461665"/>
          </a:xfrm>
          <a:prstGeom prst="rect">
            <a:avLst/>
          </a:prstGeom>
          <a:noFill/>
        </p:spPr>
        <p:txBody>
          <a:bodyPr wrap="square">
            <a:spAutoFit/>
          </a:bodyPr>
          <a:lstStyle/>
          <a:p>
            <a:pPr algn="ctr"/>
            <a:r>
              <a:rPr lang="en-IN" sz="1200" b="1" dirty="0"/>
              <a:t>NAME AND SIGNATURE ALONGWITH</a:t>
            </a:r>
          </a:p>
          <a:p>
            <a:pPr algn="ctr"/>
            <a:r>
              <a:rPr lang="en-IN" sz="1200" b="1" dirty="0"/>
              <a:t> COMPANY STAMP REQUIRED</a:t>
            </a:r>
          </a:p>
        </p:txBody>
      </p:sp>
      <p:sp>
        <p:nvSpPr>
          <p:cNvPr id="14" name="Rectangle 13">
            <a:extLst>
              <a:ext uri="{FF2B5EF4-FFF2-40B4-BE49-F238E27FC236}">
                <a16:creationId xmlns:a16="http://schemas.microsoft.com/office/drawing/2014/main" id="{031A46CE-8A5E-518E-AAD3-5C083D820F17}"/>
              </a:ext>
            </a:extLst>
          </p:cNvPr>
          <p:cNvSpPr/>
          <p:nvPr/>
        </p:nvSpPr>
        <p:spPr>
          <a:xfrm>
            <a:off x="4495800" y="2565400"/>
            <a:ext cx="1955800" cy="3701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15" name="Arrow: Down 14">
            <a:extLst>
              <a:ext uri="{FF2B5EF4-FFF2-40B4-BE49-F238E27FC236}">
                <a16:creationId xmlns:a16="http://schemas.microsoft.com/office/drawing/2014/main" id="{04AE0782-53C3-0C19-C1BF-B7799D7DD317}"/>
              </a:ext>
            </a:extLst>
          </p:cNvPr>
          <p:cNvSpPr/>
          <p:nvPr/>
        </p:nvSpPr>
        <p:spPr>
          <a:xfrm>
            <a:off x="5473700" y="2935514"/>
            <a:ext cx="162911" cy="30721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16" name="TextBox 15">
            <a:extLst>
              <a:ext uri="{FF2B5EF4-FFF2-40B4-BE49-F238E27FC236}">
                <a16:creationId xmlns:a16="http://schemas.microsoft.com/office/drawing/2014/main" id="{9E5CE45E-7D44-D1DF-42F9-E63B557BB1CD}"/>
              </a:ext>
            </a:extLst>
          </p:cNvPr>
          <p:cNvSpPr txBox="1"/>
          <p:nvPr/>
        </p:nvSpPr>
        <p:spPr>
          <a:xfrm>
            <a:off x="4354698" y="3253990"/>
            <a:ext cx="2165978" cy="276999"/>
          </a:xfrm>
          <a:prstGeom prst="rect">
            <a:avLst/>
          </a:prstGeom>
          <a:noFill/>
        </p:spPr>
        <p:txBody>
          <a:bodyPr wrap="none" rtlCol="0">
            <a:spAutoFit/>
          </a:bodyPr>
          <a:lstStyle/>
          <a:p>
            <a:r>
              <a:rPr lang="en-IN" sz="1200" b="1" dirty="0">
                <a:solidFill>
                  <a:schemeClr val="bg1"/>
                </a:solidFill>
              </a:rPr>
              <a:t>MENTION DATE AND PLACE</a:t>
            </a:r>
          </a:p>
        </p:txBody>
      </p:sp>
      <p:sp>
        <p:nvSpPr>
          <p:cNvPr id="17" name="Oval 16">
            <a:extLst>
              <a:ext uri="{FF2B5EF4-FFF2-40B4-BE49-F238E27FC236}">
                <a16:creationId xmlns:a16="http://schemas.microsoft.com/office/drawing/2014/main" id="{C521DA39-BEBD-2F1A-376D-6107A6FF30D7}"/>
              </a:ext>
            </a:extLst>
          </p:cNvPr>
          <p:cNvSpPr/>
          <p:nvPr/>
        </p:nvSpPr>
        <p:spPr>
          <a:xfrm>
            <a:off x="6680200" y="3937000"/>
            <a:ext cx="1233714" cy="10922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18" name="Arrow: Right 17">
            <a:extLst>
              <a:ext uri="{FF2B5EF4-FFF2-40B4-BE49-F238E27FC236}">
                <a16:creationId xmlns:a16="http://schemas.microsoft.com/office/drawing/2014/main" id="{55EB18E5-3096-9842-7365-0489D14A260F}"/>
              </a:ext>
            </a:extLst>
          </p:cNvPr>
          <p:cNvSpPr/>
          <p:nvPr/>
        </p:nvSpPr>
        <p:spPr>
          <a:xfrm>
            <a:off x="7913914" y="4250267"/>
            <a:ext cx="798286" cy="4616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20" name="TextBox 19">
            <a:extLst>
              <a:ext uri="{FF2B5EF4-FFF2-40B4-BE49-F238E27FC236}">
                <a16:creationId xmlns:a16="http://schemas.microsoft.com/office/drawing/2014/main" id="{068D31CD-CF90-8000-F983-C8643C0555CA}"/>
              </a:ext>
            </a:extLst>
          </p:cNvPr>
          <p:cNvSpPr txBox="1"/>
          <p:nvPr/>
        </p:nvSpPr>
        <p:spPr>
          <a:xfrm>
            <a:off x="8055628" y="4250267"/>
            <a:ext cx="4502150" cy="461665"/>
          </a:xfrm>
          <a:prstGeom prst="rect">
            <a:avLst/>
          </a:prstGeom>
          <a:noFill/>
        </p:spPr>
        <p:txBody>
          <a:bodyPr wrap="square">
            <a:spAutoFit/>
          </a:bodyPr>
          <a:lstStyle/>
          <a:p>
            <a:pPr algn="ctr"/>
            <a:r>
              <a:rPr lang="en-IN" sz="1200" b="1" dirty="0"/>
              <a:t>SHOULD BE DULY SIGNED &amp; STAMPED </a:t>
            </a:r>
          </a:p>
          <a:p>
            <a:pPr algn="ctr"/>
            <a:r>
              <a:rPr lang="en-IN" sz="1200" b="1" dirty="0"/>
              <a:t>BY AUTHORISED SIGNATORY/IES</a:t>
            </a:r>
          </a:p>
        </p:txBody>
      </p:sp>
    </p:spTree>
    <p:extLst>
      <p:ext uri="{BB962C8B-B14F-4D97-AF65-F5344CB8AC3E}">
        <p14:creationId xmlns:p14="http://schemas.microsoft.com/office/powerpoint/2010/main" val="2055866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50B965-B28F-5160-A418-3308F289B94B}"/>
              </a:ext>
            </a:extLst>
          </p:cNvPr>
          <p:cNvPicPr>
            <a:picLocks noChangeAspect="1"/>
          </p:cNvPicPr>
          <p:nvPr/>
        </p:nvPicPr>
        <p:blipFill>
          <a:blip r:embed="rId2"/>
          <a:stretch>
            <a:fillRect/>
          </a:stretch>
        </p:blipFill>
        <p:spPr>
          <a:xfrm>
            <a:off x="3897412" y="952903"/>
            <a:ext cx="3832296" cy="4586702"/>
          </a:xfrm>
          <a:prstGeom prst="rect">
            <a:avLst/>
          </a:prstGeom>
        </p:spPr>
      </p:pic>
      <p:sp>
        <p:nvSpPr>
          <p:cNvPr id="6" name="TextBox 5">
            <a:extLst>
              <a:ext uri="{FF2B5EF4-FFF2-40B4-BE49-F238E27FC236}">
                <a16:creationId xmlns:a16="http://schemas.microsoft.com/office/drawing/2014/main" id="{C7606A9C-6A4E-D1B9-8D0D-F53C43D52C4B}"/>
              </a:ext>
            </a:extLst>
          </p:cNvPr>
          <p:cNvSpPr txBox="1"/>
          <p:nvPr/>
        </p:nvSpPr>
        <p:spPr>
          <a:xfrm>
            <a:off x="3339966" y="154004"/>
            <a:ext cx="4947188" cy="646331"/>
          </a:xfrm>
          <a:prstGeom prst="rect">
            <a:avLst/>
          </a:prstGeom>
          <a:noFill/>
        </p:spPr>
        <p:txBody>
          <a:bodyPr wrap="none" rtlCol="0">
            <a:spAutoFit/>
          </a:bodyPr>
          <a:lstStyle/>
          <a:p>
            <a:pPr algn="ctr"/>
            <a:r>
              <a:rPr lang="en-IN" b="1" u="sng" dirty="0"/>
              <a:t>PROPRIETOR CUM AUTHORISED SIGNATORY</a:t>
            </a:r>
          </a:p>
          <a:p>
            <a:pPr algn="ctr"/>
            <a:r>
              <a:rPr lang="en-IN" b="1" dirty="0"/>
              <a:t>(TO BE PRINTED ON COMPANY LETTERHEAD)</a:t>
            </a:r>
          </a:p>
        </p:txBody>
      </p:sp>
      <p:sp>
        <p:nvSpPr>
          <p:cNvPr id="7" name="Rectangle 6">
            <a:extLst>
              <a:ext uri="{FF2B5EF4-FFF2-40B4-BE49-F238E27FC236}">
                <a16:creationId xmlns:a16="http://schemas.microsoft.com/office/drawing/2014/main" id="{08BA9173-A384-5240-D4C0-EF3D287E4A45}"/>
              </a:ext>
            </a:extLst>
          </p:cNvPr>
          <p:cNvSpPr/>
          <p:nvPr/>
        </p:nvSpPr>
        <p:spPr>
          <a:xfrm>
            <a:off x="6521450" y="1619250"/>
            <a:ext cx="1003300" cy="254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Arrow: Right 7">
            <a:extLst>
              <a:ext uri="{FF2B5EF4-FFF2-40B4-BE49-F238E27FC236}">
                <a16:creationId xmlns:a16="http://schemas.microsoft.com/office/drawing/2014/main" id="{76E6A737-5756-7B46-E1F7-A03B54967E1D}"/>
              </a:ext>
            </a:extLst>
          </p:cNvPr>
          <p:cNvSpPr/>
          <p:nvPr/>
        </p:nvSpPr>
        <p:spPr>
          <a:xfrm>
            <a:off x="7524750" y="1733550"/>
            <a:ext cx="381000" cy="889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8FB62830-5722-2EA8-6FE8-86FA32BCDFD9}"/>
              </a:ext>
            </a:extLst>
          </p:cNvPr>
          <p:cNvSpPr txBox="1"/>
          <p:nvPr/>
        </p:nvSpPr>
        <p:spPr>
          <a:xfrm>
            <a:off x="7882108" y="1619250"/>
            <a:ext cx="1871025" cy="276999"/>
          </a:xfrm>
          <a:prstGeom prst="rect">
            <a:avLst/>
          </a:prstGeom>
          <a:noFill/>
        </p:spPr>
        <p:txBody>
          <a:bodyPr wrap="none" rtlCol="0">
            <a:spAutoFit/>
          </a:bodyPr>
          <a:lstStyle/>
          <a:p>
            <a:r>
              <a:rPr lang="en-IN" sz="1200" b="1" dirty="0"/>
              <a:t>PLEASE MENTION DATE </a:t>
            </a:r>
          </a:p>
        </p:txBody>
      </p:sp>
      <p:sp>
        <p:nvSpPr>
          <p:cNvPr id="10" name="Rectangle 9">
            <a:extLst>
              <a:ext uri="{FF2B5EF4-FFF2-40B4-BE49-F238E27FC236}">
                <a16:creationId xmlns:a16="http://schemas.microsoft.com/office/drawing/2014/main" id="{4D1DA2E3-2676-D8A5-D2FE-A021ABD3C690}"/>
              </a:ext>
            </a:extLst>
          </p:cNvPr>
          <p:cNvSpPr/>
          <p:nvPr/>
        </p:nvSpPr>
        <p:spPr>
          <a:xfrm>
            <a:off x="4146550" y="3105150"/>
            <a:ext cx="2584450" cy="1016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Arrow: Left 10">
            <a:extLst>
              <a:ext uri="{FF2B5EF4-FFF2-40B4-BE49-F238E27FC236}">
                <a16:creationId xmlns:a16="http://schemas.microsoft.com/office/drawing/2014/main" id="{E919F76D-606A-4B51-72C4-AB5858726653}"/>
              </a:ext>
            </a:extLst>
          </p:cNvPr>
          <p:cNvSpPr/>
          <p:nvPr/>
        </p:nvSpPr>
        <p:spPr>
          <a:xfrm>
            <a:off x="3403600" y="3308350"/>
            <a:ext cx="749300" cy="18415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a:extLst>
              <a:ext uri="{FF2B5EF4-FFF2-40B4-BE49-F238E27FC236}">
                <a16:creationId xmlns:a16="http://schemas.microsoft.com/office/drawing/2014/main" id="{B754E5D2-2CF3-A3FF-7D25-884D2EB6DA34}"/>
              </a:ext>
            </a:extLst>
          </p:cNvPr>
          <p:cNvSpPr txBox="1"/>
          <p:nvPr/>
        </p:nvSpPr>
        <p:spPr>
          <a:xfrm>
            <a:off x="965334" y="2984926"/>
            <a:ext cx="2438266" cy="830997"/>
          </a:xfrm>
          <a:prstGeom prst="rect">
            <a:avLst/>
          </a:prstGeom>
          <a:noFill/>
        </p:spPr>
        <p:txBody>
          <a:bodyPr wrap="square" rtlCol="0">
            <a:spAutoFit/>
          </a:bodyPr>
          <a:lstStyle/>
          <a:p>
            <a:pPr algn="ctr"/>
            <a:r>
              <a:rPr lang="en-IN" sz="1200" b="1" dirty="0"/>
              <a:t>MENTION FULL NAME AS WRITTEN ON PAN, MENTION PAN NUMBER AND SIGNATURE MUST MATCH WITH PAN CARD</a:t>
            </a:r>
          </a:p>
        </p:txBody>
      </p:sp>
      <p:sp>
        <p:nvSpPr>
          <p:cNvPr id="13" name="Oval 12">
            <a:extLst>
              <a:ext uri="{FF2B5EF4-FFF2-40B4-BE49-F238E27FC236}">
                <a16:creationId xmlns:a16="http://schemas.microsoft.com/office/drawing/2014/main" id="{87B0D67F-F4AB-0665-8F6A-ED8256EE5E37}"/>
              </a:ext>
            </a:extLst>
          </p:cNvPr>
          <p:cNvSpPr/>
          <p:nvPr/>
        </p:nvSpPr>
        <p:spPr>
          <a:xfrm>
            <a:off x="4146550" y="4692650"/>
            <a:ext cx="755650" cy="660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Arrow: Down 13">
            <a:extLst>
              <a:ext uri="{FF2B5EF4-FFF2-40B4-BE49-F238E27FC236}">
                <a16:creationId xmlns:a16="http://schemas.microsoft.com/office/drawing/2014/main" id="{737FA745-52D3-E81D-4E42-8B088407C2CF}"/>
              </a:ext>
            </a:extLst>
          </p:cNvPr>
          <p:cNvSpPr/>
          <p:nvPr/>
        </p:nvSpPr>
        <p:spPr>
          <a:xfrm>
            <a:off x="4470400" y="5353050"/>
            <a:ext cx="146050" cy="4191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a:extLst>
              <a:ext uri="{FF2B5EF4-FFF2-40B4-BE49-F238E27FC236}">
                <a16:creationId xmlns:a16="http://schemas.microsoft.com/office/drawing/2014/main" id="{548BB46A-901A-6177-FE2C-73B9FF3A3934}"/>
              </a:ext>
            </a:extLst>
          </p:cNvPr>
          <p:cNvSpPr txBox="1"/>
          <p:nvPr/>
        </p:nvSpPr>
        <p:spPr>
          <a:xfrm>
            <a:off x="3213100" y="5772150"/>
            <a:ext cx="2683748" cy="307777"/>
          </a:xfrm>
          <a:prstGeom prst="rect">
            <a:avLst/>
          </a:prstGeom>
          <a:noFill/>
        </p:spPr>
        <p:txBody>
          <a:bodyPr wrap="none" rtlCol="0">
            <a:spAutoFit/>
          </a:bodyPr>
          <a:lstStyle/>
          <a:p>
            <a:r>
              <a:rPr lang="en-IN" sz="1400" b="1" dirty="0"/>
              <a:t>PROPRIETOR’S SEAL REQUIRED</a:t>
            </a:r>
          </a:p>
        </p:txBody>
      </p:sp>
      <p:sp>
        <p:nvSpPr>
          <p:cNvPr id="16" name="Rectangle 15">
            <a:extLst>
              <a:ext uri="{FF2B5EF4-FFF2-40B4-BE49-F238E27FC236}">
                <a16:creationId xmlns:a16="http://schemas.microsoft.com/office/drawing/2014/main" id="{D4653404-DC4A-0124-CBEA-2AB153319C12}"/>
              </a:ext>
            </a:extLst>
          </p:cNvPr>
          <p:cNvSpPr/>
          <p:nvPr/>
        </p:nvSpPr>
        <p:spPr>
          <a:xfrm>
            <a:off x="5813560" y="4559300"/>
            <a:ext cx="1711190" cy="7493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Arrow: Right 16">
            <a:extLst>
              <a:ext uri="{FF2B5EF4-FFF2-40B4-BE49-F238E27FC236}">
                <a16:creationId xmlns:a16="http://schemas.microsoft.com/office/drawing/2014/main" id="{1FCFC4A5-4F24-BEB5-46D0-DED465AC7C90}"/>
              </a:ext>
            </a:extLst>
          </p:cNvPr>
          <p:cNvSpPr/>
          <p:nvPr/>
        </p:nvSpPr>
        <p:spPr>
          <a:xfrm>
            <a:off x="7524750" y="4819650"/>
            <a:ext cx="454096" cy="21590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TextBox 17">
            <a:extLst>
              <a:ext uri="{FF2B5EF4-FFF2-40B4-BE49-F238E27FC236}">
                <a16:creationId xmlns:a16="http://schemas.microsoft.com/office/drawing/2014/main" id="{E7EF582C-38A8-72D8-794C-5B42AABD564F}"/>
              </a:ext>
            </a:extLst>
          </p:cNvPr>
          <p:cNvSpPr txBox="1"/>
          <p:nvPr/>
        </p:nvSpPr>
        <p:spPr>
          <a:xfrm>
            <a:off x="7942298" y="4795450"/>
            <a:ext cx="4060727" cy="584775"/>
          </a:xfrm>
          <a:prstGeom prst="rect">
            <a:avLst/>
          </a:prstGeom>
          <a:noFill/>
        </p:spPr>
        <p:txBody>
          <a:bodyPr wrap="none" rtlCol="0">
            <a:spAutoFit/>
          </a:bodyPr>
          <a:lstStyle/>
          <a:p>
            <a:r>
              <a:rPr lang="en-IN" sz="1600" b="1" dirty="0"/>
              <a:t>NAME AND SIGNATURE OF PROPRIETOR </a:t>
            </a:r>
          </a:p>
          <a:p>
            <a:endParaRPr lang="en-IN" sz="1600" b="1" dirty="0"/>
          </a:p>
        </p:txBody>
      </p:sp>
      <p:sp>
        <p:nvSpPr>
          <p:cNvPr id="19" name="Rectangle 18">
            <a:extLst>
              <a:ext uri="{FF2B5EF4-FFF2-40B4-BE49-F238E27FC236}">
                <a16:creationId xmlns:a16="http://schemas.microsoft.com/office/drawing/2014/main" id="{2D48A25B-341B-BB2C-83F7-F9D8423A0D99}"/>
              </a:ext>
            </a:extLst>
          </p:cNvPr>
          <p:cNvSpPr/>
          <p:nvPr/>
        </p:nvSpPr>
        <p:spPr>
          <a:xfrm>
            <a:off x="6731000" y="3105150"/>
            <a:ext cx="855133" cy="1016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Arrow: Right 20">
            <a:extLst>
              <a:ext uri="{FF2B5EF4-FFF2-40B4-BE49-F238E27FC236}">
                <a16:creationId xmlns:a16="http://schemas.microsoft.com/office/drawing/2014/main" id="{B738E171-DB1C-9871-082C-8A8474146884}"/>
              </a:ext>
            </a:extLst>
          </p:cNvPr>
          <p:cNvSpPr/>
          <p:nvPr/>
        </p:nvSpPr>
        <p:spPr>
          <a:xfrm>
            <a:off x="7586133" y="3429000"/>
            <a:ext cx="381000" cy="21590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a16="http://schemas.microsoft.com/office/drawing/2014/main" id="{A50F1EA7-7BAF-089D-DBF3-C54F7A22D28A}"/>
              </a:ext>
            </a:extLst>
          </p:cNvPr>
          <p:cNvSpPr txBox="1"/>
          <p:nvPr/>
        </p:nvSpPr>
        <p:spPr>
          <a:xfrm>
            <a:off x="7882108" y="3330204"/>
            <a:ext cx="3214341" cy="369332"/>
          </a:xfrm>
          <a:prstGeom prst="rect">
            <a:avLst/>
          </a:prstGeom>
          <a:noFill/>
        </p:spPr>
        <p:txBody>
          <a:bodyPr wrap="none" rtlCol="0">
            <a:spAutoFit/>
          </a:bodyPr>
          <a:lstStyle/>
          <a:p>
            <a:r>
              <a:rPr lang="en-IN" b="1" dirty="0"/>
              <a:t>AFFIX LATEST PHOTOGRAPH</a:t>
            </a:r>
          </a:p>
        </p:txBody>
      </p:sp>
    </p:spTree>
    <p:extLst>
      <p:ext uri="{BB962C8B-B14F-4D97-AF65-F5344CB8AC3E}">
        <p14:creationId xmlns:p14="http://schemas.microsoft.com/office/powerpoint/2010/main" val="1354285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5898B0-A5C4-0BB8-3679-482898B099CC}"/>
              </a:ext>
            </a:extLst>
          </p:cNvPr>
          <p:cNvPicPr>
            <a:picLocks noChangeAspect="1"/>
          </p:cNvPicPr>
          <p:nvPr/>
        </p:nvPicPr>
        <p:blipFill>
          <a:blip r:embed="rId2"/>
          <a:stretch>
            <a:fillRect/>
          </a:stretch>
        </p:blipFill>
        <p:spPr>
          <a:xfrm>
            <a:off x="3848100" y="653143"/>
            <a:ext cx="4495799" cy="5377543"/>
          </a:xfrm>
          <a:prstGeom prst="rect">
            <a:avLst/>
          </a:prstGeom>
        </p:spPr>
      </p:pic>
      <p:sp>
        <p:nvSpPr>
          <p:cNvPr id="6" name="TextBox 5">
            <a:extLst>
              <a:ext uri="{FF2B5EF4-FFF2-40B4-BE49-F238E27FC236}">
                <a16:creationId xmlns:a16="http://schemas.microsoft.com/office/drawing/2014/main" id="{5C1D12D9-A8D5-2196-1BE1-DF759F0F75CB}"/>
              </a:ext>
            </a:extLst>
          </p:cNvPr>
          <p:cNvSpPr txBox="1"/>
          <p:nvPr/>
        </p:nvSpPr>
        <p:spPr>
          <a:xfrm>
            <a:off x="2045607" y="-59917"/>
            <a:ext cx="7935686" cy="707886"/>
          </a:xfrm>
          <a:prstGeom prst="rect">
            <a:avLst/>
          </a:prstGeom>
          <a:noFill/>
        </p:spPr>
        <p:txBody>
          <a:bodyPr wrap="square" rtlCol="0">
            <a:spAutoFit/>
          </a:bodyPr>
          <a:lstStyle/>
          <a:p>
            <a:pPr algn="ctr"/>
            <a:r>
              <a:rPr lang="en-IN" sz="2000" b="1" u="sng" dirty="0"/>
              <a:t>PARTNERSHIP RESOLUTION</a:t>
            </a:r>
          </a:p>
          <a:p>
            <a:pPr algn="ctr"/>
            <a:r>
              <a:rPr lang="en-IN" sz="2000" b="1" u="sng" dirty="0"/>
              <a:t>(TO BE PREPARED ON COMPANY LETTERHEAD</a:t>
            </a:r>
          </a:p>
        </p:txBody>
      </p:sp>
      <p:sp>
        <p:nvSpPr>
          <p:cNvPr id="8" name="Rectangle 7">
            <a:extLst>
              <a:ext uri="{FF2B5EF4-FFF2-40B4-BE49-F238E27FC236}">
                <a16:creationId xmlns:a16="http://schemas.microsoft.com/office/drawing/2014/main" id="{50009187-2900-5392-CF56-BFA26A666377}"/>
              </a:ext>
            </a:extLst>
          </p:cNvPr>
          <p:cNvSpPr/>
          <p:nvPr/>
        </p:nvSpPr>
        <p:spPr>
          <a:xfrm>
            <a:off x="5191760" y="2712720"/>
            <a:ext cx="731520" cy="1473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0" name="Straight Arrow Connector 9">
            <a:extLst>
              <a:ext uri="{FF2B5EF4-FFF2-40B4-BE49-F238E27FC236}">
                <a16:creationId xmlns:a16="http://schemas.microsoft.com/office/drawing/2014/main" id="{BDD71AF7-8E0E-4547-5C23-6DCB6818896F}"/>
              </a:ext>
            </a:extLst>
          </p:cNvPr>
          <p:cNvCxnSpPr/>
          <p:nvPr/>
        </p:nvCxnSpPr>
        <p:spPr>
          <a:xfrm flipH="1">
            <a:off x="3703320" y="2753360"/>
            <a:ext cx="14884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FB63468-C471-5674-26D8-1A40DDEF0E3C}"/>
              </a:ext>
            </a:extLst>
          </p:cNvPr>
          <p:cNvSpPr txBox="1"/>
          <p:nvPr/>
        </p:nvSpPr>
        <p:spPr>
          <a:xfrm>
            <a:off x="974514" y="2599471"/>
            <a:ext cx="2954020" cy="307777"/>
          </a:xfrm>
          <a:prstGeom prst="rect">
            <a:avLst/>
          </a:prstGeom>
          <a:noFill/>
        </p:spPr>
        <p:txBody>
          <a:bodyPr wrap="square" rtlCol="0">
            <a:spAutoFit/>
          </a:bodyPr>
          <a:lstStyle/>
          <a:p>
            <a:r>
              <a:rPr lang="en-IN" sz="1400" b="1" dirty="0"/>
              <a:t>MENTION NAME OF THE ENTITY</a:t>
            </a:r>
          </a:p>
        </p:txBody>
      </p:sp>
      <p:sp>
        <p:nvSpPr>
          <p:cNvPr id="12" name="Rectangle 11">
            <a:extLst>
              <a:ext uri="{FF2B5EF4-FFF2-40B4-BE49-F238E27FC236}">
                <a16:creationId xmlns:a16="http://schemas.microsoft.com/office/drawing/2014/main" id="{074185C8-A902-296D-03A2-38960CD94879}"/>
              </a:ext>
            </a:extLst>
          </p:cNvPr>
          <p:cNvSpPr/>
          <p:nvPr/>
        </p:nvSpPr>
        <p:spPr>
          <a:xfrm>
            <a:off x="4648200" y="2860040"/>
            <a:ext cx="1075267" cy="15387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Arrow: Bent 12">
            <a:extLst>
              <a:ext uri="{FF2B5EF4-FFF2-40B4-BE49-F238E27FC236}">
                <a16:creationId xmlns:a16="http://schemas.microsoft.com/office/drawing/2014/main" id="{DD891929-F752-C47D-03A7-84D7F01526E6}"/>
              </a:ext>
            </a:extLst>
          </p:cNvPr>
          <p:cNvSpPr/>
          <p:nvPr/>
        </p:nvSpPr>
        <p:spPr>
          <a:xfrm rot="10800000">
            <a:off x="3598333" y="3040891"/>
            <a:ext cx="1631889" cy="235709"/>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4" name="TextBox 13">
            <a:extLst>
              <a:ext uri="{FF2B5EF4-FFF2-40B4-BE49-F238E27FC236}">
                <a16:creationId xmlns:a16="http://schemas.microsoft.com/office/drawing/2014/main" id="{73DC6B6C-A6DE-B27D-01F2-CA20A7F20F2C}"/>
              </a:ext>
            </a:extLst>
          </p:cNvPr>
          <p:cNvSpPr txBox="1"/>
          <p:nvPr/>
        </p:nvSpPr>
        <p:spPr>
          <a:xfrm>
            <a:off x="25958" y="3058180"/>
            <a:ext cx="3865161" cy="523220"/>
          </a:xfrm>
          <a:prstGeom prst="rect">
            <a:avLst/>
          </a:prstGeom>
          <a:noFill/>
        </p:spPr>
        <p:txBody>
          <a:bodyPr wrap="none" rtlCol="0">
            <a:spAutoFit/>
          </a:bodyPr>
          <a:lstStyle/>
          <a:p>
            <a:r>
              <a:rPr lang="en-IN" sz="1400" b="1" dirty="0"/>
              <a:t>MENTION FULL ADDRESS OF THE ENTITY </a:t>
            </a:r>
          </a:p>
          <a:p>
            <a:r>
              <a:rPr lang="en-IN" sz="1400" b="1" dirty="0"/>
              <a:t>AS PER “BANK STATEMENT” OR “UTILITY BILL”</a:t>
            </a:r>
          </a:p>
        </p:txBody>
      </p:sp>
      <p:sp>
        <p:nvSpPr>
          <p:cNvPr id="15" name="Rectangle 14">
            <a:extLst>
              <a:ext uri="{FF2B5EF4-FFF2-40B4-BE49-F238E27FC236}">
                <a16:creationId xmlns:a16="http://schemas.microsoft.com/office/drawing/2014/main" id="{BF2661DD-49A3-3182-F694-9763418016AD}"/>
              </a:ext>
            </a:extLst>
          </p:cNvPr>
          <p:cNvSpPr/>
          <p:nvPr/>
        </p:nvSpPr>
        <p:spPr>
          <a:xfrm>
            <a:off x="4148488" y="3341914"/>
            <a:ext cx="3349592" cy="107608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Arrow: Left 15">
            <a:extLst>
              <a:ext uri="{FF2B5EF4-FFF2-40B4-BE49-F238E27FC236}">
                <a16:creationId xmlns:a16="http://schemas.microsoft.com/office/drawing/2014/main" id="{C292207D-F5C6-EB23-67EC-B53B1C6ED596}"/>
              </a:ext>
            </a:extLst>
          </p:cNvPr>
          <p:cNvSpPr/>
          <p:nvPr/>
        </p:nvSpPr>
        <p:spPr>
          <a:xfrm>
            <a:off x="3511705" y="4063274"/>
            <a:ext cx="636783" cy="14437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a:extLst>
              <a:ext uri="{FF2B5EF4-FFF2-40B4-BE49-F238E27FC236}">
                <a16:creationId xmlns:a16="http://schemas.microsoft.com/office/drawing/2014/main" id="{759492AB-DEDA-3500-7755-31CAED920230}"/>
              </a:ext>
            </a:extLst>
          </p:cNvPr>
          <p:cNvSpPr txBox="1"/>
          <p:nvPr/>
        </p:nvSpPr>
        <p:spPr>
          <a:xfrm>
            <a:off x="67695" y="3879955"/>
            <a:ext cx="3612207" cy="2123658"/>
          </a:xfrm>
          <a:prstGeom prst="rect">
            <a:avLst/>
          </a:prstGeom>
          <a:noFill/>
        </p:spPr>
        <p:txBody>
          <a:bodyPr wrap="square" rtlCol="0">
            <a:spAutoFit/>
          </a:bodyPr>
          <a:lstStyle/>
          <a:p>
            <a:r>
              <a:rPr lang="en-IN" sz="1200" b="1" dirty="0"/>
              <a:t>DETAILS OF ALL THE AUTHORISED PARTNERS TO BE MENTIONED, MENTION DESIGNATION AND PAN OR PASSPORT NUMBER (ONLY IN CASE OF QUALIFIED SUPPLIERS)</a:t>
            </a:r>
          </a:p>
          <a:p>
            <a:endParaRPr lang="en-IN" sz="1200" b="1" dirty="0"/>
          </a:p>
          <a:p>
            <a:r>
              <a:rPr lang="en-IN" sz="1200" b="1" u="sng" dirty="0"/>
              <a:t>NAME </a:t>
            </a:r>
            <a:r>
              <a:rPr lang="en-IN" sz="1200" b="1" dirty="0"/>
              <a:t>– MUST BE AS WRITTEN ON PAN CARD</a:t>
            </a:r>
          </a:p>
          <a:p>
            <a:endParaRPr lang="en-IN" sz="1200" b="1" dirty="0"/>
          </a:p>
          <a:p>
            <a:r>
              <a:rPr lang="en-IN" sz="1200" b="1" u="sng" dirty="0"/>
              <a:t>ADDRESS</a:t>
            </a:r>
            <a:r>
              <a:rPr lang="en-IN" sz="1200" b="1" dirty="0"/>
              <a:t> – MUST BE AS WRITTEN ON AADHAR CARD</a:t>
            </a:r>
          </a:p>
          <a:p>
            <a:endParaRPr lang="en-IN" sz="1200" b="1" dirty="0"/>
          </a:p>
          <a:p>
            <a:r>
              <a:rPr lang="en-IN" sz="1200" b="1" u="sng" dirty="0"/>
              <a:t>SIGNATURE</a:t>
            </a:r>
            <a:r>
              <a:rPr lang="en-IN" sz="1200" b="1" dirty="0"/>
              <a:t> – MUST BE AS PER PAN</a:t>
            </a:r>
          </a:p>
        </p:txBody>
      </p:sp>
      <p:sp>
        <p:nvSpPr>
          <p:cNvPr id="18" name="Rectangle 17">
            <a:extLst>
              <a:ext uri="{FF2B5EF4-FFF2-40B4-BE49-F238E27FC236}">
                <a16:creationId xmlns:a16="http://schemas.microsoft.com/office/drawing/2014/main" id="{65D75CD7-443C-336A-85B4-00535E76151F}"/>
              </a:ext>
            </a:extLst>
          </p:cNvPr>
          <p:cNvSpPr/>
          <p:nvPr/>
        </p:nvSpPr>
        <p:spPr>
          <a:xfrm>
            <a:off x="7498080" y="3341914"/>
            <a:ext cx="720634" cy="107608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Arrow: Right 18">
            <a:extLst>
              <a:ext uri="{FF2B5EF4-FFF2-40B4-BE49-F238E27FC236}">
                <a16:creationId xmlns:a16="http://schemas.microsoft.com/office/drawing/2014/main" id="{08664961-3F75-41B8-59FC-C78FEFAAB6F7}"/>
              </a:ext>
            </a:extLst>
          </p:cNvPr>
          <p:cNvSpPr/>
          <p:nvPr/>
        </p:nvSpPr>
        <p:spPr>
          <a:xfrm>
            <a:off x="8218714" y="3429000"/>
            <a:ext cx="720634"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a:extLst>
              <a:ext uri="{FF2B5EF4-FFF2-40B4-BE49-F238E27FC236}">
                <a16:creationId xmlns:a16="http://schemas.microsoft.com/office/drawing/2014/main" id="{EF08F40E-145D-07BB-3692-876A3176EB36}"/>
              </a:ext>
            </a:extLst>
          </p:cNvPr>
          <p:cNvSpPr txBox="1"/>
          <p:nvPr/>
        </p:nvSpPr>
        <p:spPr>
          <a:xfrm>
            <a:off x="8939348" y="3254830"/>
            <a:ext cx="3214341" cy="369332"/>
          </a:xfrm>
          <a:prstGeom prst="rect">
            <a:avLst/>
          </a:prstGeom>
          <a:noFill/>
        </p:spPr>
        <p:txBody>
          <a:bodyPr wrap="none" rtlCol="0">
            <a:spAutoFit/>
          </a:bodyPr>
          <a:lstStyle/>
          <a:p>
            <a:r>
              <a:rPr lang="en-IN" b="1" dirty="0"/>
              <a:t>AFFIX LATEST PHOTOGRAPH</a:t>
            </a:r>
          </a:p>
        </p:txBody>
      </p:sp>
      <p:sp>
        <p:nvSpPr>
          <p:cNvPr id="21" name="Rectangle 20">
            <a:extLst>
              <a:ext uri="{FF2B5EF4-FFF2-40B4-BE49-F238E27FC236}">
                <a16:creationId xmlns:a16="http://schemas.microsoft.com/office/drawing/2014/main" id="{6E9659D9-07CE-3EBA-2454-98E9CF3AD055}"/>
              </a:ext>
            </a:extLst>
          </p:cNvPr>
          <p:cNvSpPr/>
          <p:nvPr/>
        </p:nvSpPr>
        <p:spPr>
          <a:xfrm>
            <a:off x="4447540" y="4724400"/>
            <a:ext cx="3477260" cy="5878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Arrow: Right 21">
            <a:extLst>
              <a:ext uri="{FF2B5EF4-FFF2-40B4-BE49-F238E27FC236}">
                <a16:creationId xmlns:a16="http://schemas.microsoft.com/office/drawing/2014/main" id="{4DDE803C-1153-B701-7604-88F1D6ED910C}"/>
              </a:ext>
            </a:extLst>
          </p:cNvPr>
          <p:cNvSpPr/>
          <p:nvPr/>
        </p:nvSpPr>
        <p:spPr>
          <a:xfrm>
            <a:off x="7924800" y="4919617"/>
            <a:ext cx="720634"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id="{FC245840-0EE9-A2EF-C4DC-8299E3B98E6F}"/>
              </a:ext>
            </a:extLst>
          </p:cNvPr>
          <p:cNvSpPr txBox="1"/>
          <p:nvPr/>
        </p:nvSpPr>
        <p:spPr>
          <a:xfrm>
            <a:off x="8523512" y="4487985"/>
            <a:ext cx="3668488" cy="1015663"/>
          </a:xfrm>
          <a:prstGeom prst="rect">
            <a:avLst/>
          </a:prstGeom>
          <a:noFill/>
        </p:spPr>
        <p:txBody>
          <a:bodyPr wrap="square" rtlCol="0">
            <a:spAutoFit/>
          </a:bodyPr>
          <a:lstStyle/>
          <a:p>
            <a:r>
              <a:rPr lang="en-IN" sz="1200" b="1" dirty="0"/>
              <a:t>PLACE A TICK MARK</a:t>
            </a:r>
          </a:p>
          <a:p>
            <a:pPr marL="228600" indent="-228600">
              <a:buAutoNum type="arabicPeriod"/>
            </a:pPr>
            <a:r>
              <a:rPr lang="en-IN" sz="1200" b="1" dirty="0"/>
              <a:t>FOR QUALIFIED JEWELLER &amp; QUALIFIED SUPPLIER “CLIENT” SHOULD BE MARKED</a:t>
            </a:r>
          </a:p>
          <a:p>
            <a:pPr marL="228600" indent="-228600">
              <a:buAutoNum type="arabicPeriod"/>
            </a:pPr>
            <a:r>
              <a:rPr lang="en-IN" sz="1200" b="1" dirty="0"/>
              <a:t>FOR TRQ HOLDER “TRQ HOLDERS” TO BE MARKED</a:t>
            </a:r>
          </a:p>
        </p:txBody>
      </p:sp>
      <p:sp>
        <p:nvSpPr>
          <p:cNvPr id="24" name="Rectangle 23">
            <a:extLst>
              <a:ext uri="{FF2B5EF4-FFF2-40B4-BE49-F238E27FC236}">
                <a16:creationId xmlns:a16="http://schemas.microsoft.com/office/drawing/2014/main" id="{22CFF8A0-8E28-28D4-3442-59E6D91A4C43}"/>
              </a:ext>
            </a:extLst>
          </p:cNvPr>
          <p:cNvSpPr/>
          <p:nvPr/>
        </p:nvSpPr>
        <p:spPr>
          <a:xfrm>
            <a:off x="5105400" y="5312229"/>
            <a:ext cx="908050" cy="19141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1" name="Straight Arrow Connector 30">
            <a:extLst>
              <a:ext uri="{FF2B5EF4-FFF2-40B4-BE49-F238E27FC236}">
                <a16:creationId xmlns:a16="http://schemas.microsoft.com/office/drawing/2014/main" id="{470E567F-72C9-58BF-DF45-54D89A9FBFB8}"/>
              </a:ext>
            </a:extLst>
          </p:cNvPr>
          <p:cNvCxnSpPr/>
          <p:nvPr/>
        </p:nvCxnSpPr>
        <p:spPr>
          <a:xfrm>
            <a:off x="6013450" y="5407938"/>
            <a:ext cx="3246053" cy="691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1C59DD3-B523-F9EB-E219-9FF03E927794}"/>
              </a:ext>
            </a:extLst>
          </p:cNvPr>
          <p:cNvSpPr txBox="1"/>
          <p:nvPr/>
        </p:nvSpPr>
        <p:spPr>
          <a:xfrm>
            <a:off x="8782253" y="6088436"/>
            <a:ext cx="3371436" cy="307777"/>
          </a:xfrm>
          <a:prstGeom prst="rect">
            <a:avLst/>
          </a:prstGeom>
          <a:noFill/>
        </p:spPr>
        <p:txBody>
          <a:bodyPr wrap="none" rtlCol="0">
            <a:spAutoFit/>
          </a:bodyPr>
          <a:lstStyle/>
          <a:p>
            <a:r>
              <a:rPr lang="en-IN" sz="1400" b="1" dirty="0"/>
              <a:t>NAME OF THE FIRM TO BE MENTIONED</a:t>
            </a:r>
          </a:p>
        </p:txBody>
      </p:sp>
      <p:sp>
        <p:nvSpPr>
          <p:cNvPr id="35" name="Oval 34">
            <a:extLst>
              <a:ext uri="{FF2B5EF4-FFF2-40B4-BE49-F238E27FC236}">
                <a16:creationId xmlns:a16="http://schemas.microsoft.com/office/drawing/2014/main" id="{4B71F624-0017-E344-BC3C-C7662D8E4428}"/>
              </a:ext>
            </a:extLst>
          </p:cNvPr>
          <p:cNvSpPr/>
          <p:nvPr/>
        </p:nvSpPr>
        <p:spPr>
          <a:xfrm>
            <a:off x="3891119" y="5474800"/>
            <a:ext cx="375885" cy="5288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Arrow: Down 35">
            <a:extLst>
              <a:ext uri="{FF2B5EF4-FFF2-40B4-BE49-F238E27FC236}">
                <a16:creationId xmlns:a16="http://schemas.microsoft.com/office/drawing/2014/main" id="{E69D2E53-5F35-A8BC-7677-C9D95DE71D8B}"/>
              </a:ext>
            </a:extLst>
          </p:cNvPr>
          <p:cNvSpPr/>
          <p:nvPr/>
        </p:nvSpPr>
        <p:spPr>
          <a:xfrm>
            <a:off x="4025663" y="6002318"/>
            <a:ext cx="83464" cy="30777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TextBox 36">
            <a:extLst>
              <a:ext uri="{FF2B5EF4-FFF2-40B4-BE49-F238E27FC236}">
                <a16:creationId xmlns:a16="http://schemas.microsoft.com/office/drawing/2014/main" id="{A9A3FBC0-7E6A-0BDE-7B9A-2ECE7167C84D}"/>
              </a:ext>
            </a:extLst>
          </p:cNvPr>
          <p:cNvSpPr txBox="1"/>
          <p:nvPr/>
        </p:nvSpPr>
        <p:spPr>
          <a:xfrm>
            <a:off x="2824917" y="6281727"/>
            <a:ext cx="2898550" cy="461665"/>
          </a:xfrm>
          <a:prstGeom prst="rect">
            <a:avLst/>
          </a:prstGeom>
          <a:noFill/>
        </p:spPr>
        <p:txBody>
          <a:bodyPr wrap="none" rtlCol="0">
            <a:spAutoFit/>
          </a:bodyPr>
          <a:lstStyle/>
          <a:p>
            <a:pPr algn="ctr"/>
            <a:r>
              <a:rPr lang="en-IN" sz="1200" b="1" dirty="0"/>
              <a:t>SHOULD BE DULY SIGNED &amp; STAMPED </a:t>
            </a:r>
          </a:p>
          <a:p>
            <a:pPr algn="ctr"/>
            <a:r>
              <a:rPr lang="en-IN" sz="1200" b="1" dirty="0"/>
              <a:t>BY AUTHORISED PARTNER</a:t>
            </a:r>
          </a:p>
        </p:txBody>
      </p:sp>
      <p:sp>
        <p:nvSpPr>
          <p:cNvPr id="38" name="Rectangle 37">
            <a:extLst>
              <a:ext uri="{FF2B5EF4-FFF2-40B4-BE49-F238E27FC236}">
                <a16:creationId xmlns:a16="http://schemas.microsoft.com/office/drawing/2014/main" id="{B0AA6F9F-EBD9-5A08-4127-579AEEA58A2F}"/>
              </a:ext>
            </a:extLst>
          </p:cNvPr>
          <p:cNvSpPr/>
          <p:nvPr/>
        </p:nvSpPr>
        <p:spPr>
          <a:xfrm>
            <a:off x="4411784" y="5664200"/>
            <a:ext cx="3677362" cy="3277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Arrow: Down 38">
            <a:extLst>
              <a:ext uri="{FF2B5EF4-FFF2-40B4-BE49-F238E27FC236}">
                <a16:creationId xmlns:a16="http://schemas.microsoft.com/office/drawing/2014/main" id="{D037EC95-A400-1906-9CC9-C5FF4C456826}"/>
              </a:ext>
            </a:extLst>
          </p:cNvPr>
          <p:cNvSpPr/>
          <p:nvPr/>
        </p:nvSpPr>
        <p:spPr>
          <a:xfrm>
            <a:off x="7029450" y="6002318"/>
            <a:ext cx="138463" cy="2298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TextBox 39">
            <a:extLst>
              <a:ext uri="{FF2B5EF4-FFF2-40B4-BE49-F238E27FC236}">
                <a16:creationId xmlns:a16="http://schemas.microsoft.com/office/drawing/2014/main" id="{E6848685-7A09-6EB8-3288-64525CAAA2E3}"/>
              </a:ext>
            </a:extLst>
          </p:cNvPr>
          <p:cNvSpPr txBox="1"/>
          <p:nvPr/>
        </p:nvSpPr>
        <p:spPr>
          <a:xfrm>
            <a:off x="5623236" y="6192122"/>
            <a:ext cx="3429144" cy="646331"/>
          </a:xfrm>
          <a:prstGeom prst="rect">
            <a:avLst/>
          </a:prstGeom>
          <a:noFill/>
        </p:spPr>
        <p:txBody>
          <a:bodyPr wrap="none" rtlCol="0">
            <a:spAutoFit/>
          </a:bodyPr>
          <a:lstStyle/>
          <a:p>
            <a:pPr algn="ctr"/>
            <a:r>
              <a:rPr lang="en-IN" sz="1200" b="1" dirty="0"/>
              <a:t>SELECT MODE OF OPERATION</a:t>
            </a:r>
          </a:p>
          <a:p>
            <a:pPr algn="ctr"/>
            <a:r>
              <a:rPr lang="en-IN" sz="1200" b="1" dirty="0"/>
              <a:t>WHETHER SEVERALLY OR JOINTLY</a:t>
            </a:r>
            <a:br>
              <a:rPr lang="en-IN" sz="1200" b="1" dirty="0"/>
            </a:br>
            <a:r>
              <a:rPr lang="en-IN" sz="1200" b="1" dirty="0"/>
              <a:t>(STRIKE OUT WHICHEVER IS NOT APPLICABLE)</a:t>
            </a:r>
          </a:p>
        </p:txBody>
      </p:sp>
    </p:spTree>
    <p:extLst>
      <p:ext uri="{BB962C8B-B14F-4D97-AF65-F5344CB8AC3E}">
        <p14:creationId xmlns:p14="http://schemas.microsoft.com/office/powerpoint/2010/main" val="1107883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2B6E52-9AB3-1280-D0BB-DC9FC00A1A31}"/>
              </a:ext>
            </a:extLst>
          </p:cNvPr>
          <p:cNvPicPr>
            <a:picLocks noChangeAspect="1"/>
          </p:cNvPicPr>
          <p:nvPr/>
        </p:nvPicPr>
        <p:blipFill>
          <a:blip r:embed="rId2"/>
          <a:stretch>
            <a:fillRect/>
          </a:stretch>
        </p:blipFill>
        <p:spPr>
          <a:xfrm>
            <a:off x="3782728" y="673768"/>
            <a:ext cx="4046911" cy="4755585"/>
          </a:xfrm>
          <a:prstGeom prst="rect">
            <a:avLst/>
          </a:prstGeom>
        </p:spPr>
      </p:pic>
      <p:sp>
        <p:nvSpPr>
          <p:cNvPr id="6" name="Rectangle 5">
            <a:extLst>
              <a:ext uri="{FF2B5EF4-FFF2-40B4-BE49-F238E27FC236}">
                <a16:creationId xmlns:a16="http://schemas.microsoft.com/office/drawing/2014/main" id="{6FB19E58-BC59-C736-3C11-B68E1F70AFB2}"/>
              </a:ext>
            </a:extLst>
          </p:cNvPr>
          <p:cNvSpPr/>
          <p:nvPr/>
        </p:nvSpPr>
        <p:spPr>
          <a:xfrm>
            <a:off x="4114800" y="1060450"/>
            <a:ext cx="3525520" cy="117983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Right 6">
            <a:extLst>
              <a:ext uri="{FF2B5EF4-FFF2-40B4-BE49-F238E27FC236}">
                <a16:creationId xmlns:a16="http://schemas.microsoft.com/office/drawing/2014/main" id="{C0223AAF-616C-F28C-3714-8183676F6EE3}"/>
              </a:ext>
            </a:extLst>
          </p:cNvPr>
          <p:cNvSpPr/>
          <p:nvPr/>
        </p:nvSpPr>
        <p:spPr>
          <a:xfrm>
            <a:off x="7640320" y="1686560"/>
            <a:ext cx="332072" cy="1117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F625D55D-4F60-D2C3-5AB6-C6A8A280C976}"/>
              </a:ext>
            </a:extLst>
          </p:cNvPr>
          <p:cNvSpPr txBox="1"/>
          <p:nvPr/>
        </p:nvSpPr>
        <p:spPr>
          <a:xfrm>
            <a:off x="7943248" y="1373108"/>
            <a:ext cx="3990195" cy="738664"/>
          </a:xfrm>
          <a:prstGeom prst="rect">
            <a:avLst/>
          </a:prstGeom>
          <a:noFill/>
        </p:spPr>
        <p:txBody>
          <a:bodyPr wrap="none" rtlCol="0">
            <a:spAutoFit/>
          </a:bodyPr>
          <a:lstStyle/>
          <a:p>
            <a:r>
              <a:rPr lang="en-IN" sz="1400" b="1" dirty="0"/>
              <a:t>SELECT MODE OF OPERATIONS</a:t>
            </a:r>
          </a:p>
          <a:p>
            <a:r>
              <a:rPr lang="en-IN" sz="1400" b="1" dirty="0"/>
              <a:t>WHETHER SEVERALLY OR JOINTLY </a:t>
            </a:r>
          </a:p>
          <a:p>
            <a:r>
              <a:rPr lang="en-IN" sz="1400" b="1" dirty="0"/>
              <a:t>(STRIKE OUT WHICHEVER IS NOT APPLICABLE)</a:t>
            </a:r>
          </a:p>
        </p:txBody>
      </p:sp>
      <p:sp>
        <p:nvSpPr>
          <p:cNvPr id="9" name="Rectangle 8">
            <a:extLst>
              <a:ext uri="{FF2B5EF4-FFF2-40B4-BE49-F238E27FC236}">
                <a16:creationId xmlns:a16="http://schemas.microsoft.com/office/drawing/2014/main" id="{9F7862E4-97C5-7090-70DC-B4747D6EAEC5}"/>
              </a:ext>
            </a:extLst>
          </p:cNvPr>
          <p:cNvSpPr/>
          <p:nvPr/>
        </p:nvSpPr>
        <p:spPr>
          <a:xfrm>
            <a:off x="3962400" y="3513667"/>
            <a:ext cx="3677920" cy="66886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Arrow: Right 9">
            <a:extLst>
              <a:ext uri="{FF2B5EF4-FFF2-40B4-BE49-F238E27FC236}">
                <a16:creationId xmlns:a16="http://schemas.microsoft.com/office/drawing/2014/main" id="{941EAE52-1BE1-DC47-1A95-ACAE1210DA77}"/>
              </a:ext>
            </a:extLst>
          </p:cNvPr>
          <p:cNvSpPr/>
          <p:nvPr/>
        </p:nvSpPr>
        <p:spPr>
          <a:xfrm>
            <a:off x="7640320" y="3615267"/>
            <a:ext cx="530013" cy="177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29E6081A-555E-57FC-68C2-E53E3AC20860}"/>
              </a:ext>
            </a:extLst>
          </p:cNvPr>
          <p:cNvSpPr txBox="1"/>
          <p:nvPr/>
        </p:nvSpPr>
        <p:spPr>
          <a:xfrm>
            <a:off x="7905326" y="3254458"/>
            <a:ext cx="3844322" cy="1077218"/>
          </a:xfrm>
          <a:prstGeom prst="rect">
            <a:avLst/>
          </a:prstGeom>
          <a:noFill/>
        </p:spPr>
        <p:txBody>
          <a:bodyPr wrap="none" rtlCol="0">
            <a:spAutoFit/>
          </a:bodyPr>
          <a:lstStyle/>
          <a:p>
            <a:pPr algn="ctr"/>
            <a:r>
              <a:rPr lang="en-IN" sz="1600" b="1" dirty="0"/>
              <a:t>NAME OF PARTNERS TO BE WRITTEN</a:t>
            </a:r>
          </a:p>
          <a:p>
            <a:pPr algn="ctr"/>
            <a:r>
              <a:rPr lang="en-IN" sz="1600" b="1" dirty="0"/>
              <a:t>AND SIGNATURE TO BE DONE </a:t>
            </a:r>
          </a:p>
          <a:p>
            <a:pPr algn="ctr"/>
            <a:r>
              <a:rPr lang="en-IN" sz="1600" b="1" dirty="0"/>
              <a:t>PLEASE ENSURE SIGNATURE MATCHES </a:t>
            </a:r>
          </a:p>
          <a:p>
            <a:pPr algn="ctr"/>
            <a:r>
              <a:rPr lang="en-IN" sz="1600" b="1" dirty="0"/>
              <a:t>WITH THE PAN CARD</a:t>
            </a:r>
          </a:p>
        </p:txBody>
      </p:sp>
      <p:sp>
        <p:nvSpPr>
          <p:cNvPr id="13" name="Rectangle 12">
            <a:extLst>
              <a:ext uri="{FF2B5EF4-FFF2-40B4-BE49-F238E27FC236}">
                <a16:creationId xmlns:a16="http://schemas.microsoft.com/office/drawing/2014/main" id="{E85D3A11-070F-1B2F-720D-8C9E9DD5E9A8}"/>
              </a:ext>
            </a:extLst>
          </p:cNvPr>
          <p:cNvSpPr/>
          <p:nvPr/>
        </p:nvSpPr>
        <p:spPr>
          <a:xfrm>
            <a:off x="3982197" y="4331676"/>
            <a:ext cx="1581205" cy="41357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Arrow: Left 13">
            <a:extLst>
              <a:ext uri="{FF2B5EF4-FFF2-40B4-BE49-F238E27FC236}">
                <a16:creationId xmlns:a16="http://schemas.microsoft.com/office/drawing/2014/main" id="{14964291-C2B9-35A0-C123-7E97BB908400}"/>
              </a:ext>
            </a:extLst>
          </p:cNvPr>
          <p:cNvSpPr/>
          <p:nvPr/>
        </p:nvSpPr>
        <p:spPr>
          <a:xfrm>
            <a:off x="3570973" y="4446872"/>
            <a:ext cx="411224" cy="21175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a:extLst>
              <a:ext uri="{FF2B5EF4-FFF2-40B4-BE49-F238E27FC236}">
                <a16:creationId xmlns:a16="http://schemas.microsoft.com/office/drawing/2014/main" id="{84B86DBD-9987-AD34-ED63-428C8BE155FA}"/>
              </a:ext>
            </a:extLst>
          </p:cNvPr>
          <p:cNvSpPr txBox="1"/>
          <p:nvPr/>
        </p:nvSpPr>
        <p:spPr>
          <a:xfrm>
            <a:off x="489779" y="4368083"/>
            <a:ext cx="3211135" cy="369332"/>
          </a:xfrm>
          <a:prstGeom prst="rect">
            <a:avLst/>
          </a:prstGeom>
          <a:noFill/>
        </p:spPr>
        <p:txBody>
          <a:bodyPr wrap="none" rtlCol="0">
            <a:spAutoFit/>
          </a:bodyPr>
          <a:lstStyle/>
          <a:p>
            <a:r>
              <a:rPr lang="en-IN" b="1" dirty="0"/>
              <a:t>MENTION DATE AND PLACE</a:t>
            </a:r>
          </a:p>
        </p:txBody>
      </p:sp>
      <p:sp>
        <p:nvSpPr>
          <p:cNvPr id="16" name="Rectangle 15">
            <a:extLst>
              <a:ext uri="{FF2B5EF4-FFF2-40B4-BE49-F238E27FC236}">
                <a16:creationId xmlns:a16="http://schemas.microsoft.com/office/drawing/2014/main" id="{480F90A4-D364-B64A-70D1-A406C476E5B3}"/>
              </a:ext>
            </a:extLst>
          </p:cNvPr>
          <p:cNvSpPr/>
          <p:nvPr/>
        </p:nvSpPr>
        <p:spPr>
          <a:xfrm>
            <a:off x="6525928" y="4812632"/>
            <a:ext cx="1114392" cy="4620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Arrow: Right 17">
            <a:extLst>
              <a:ext uri="{FF2B5EF4-FFF2-40B4-BE49-F238E27FC236}">
                <a16:creationId xmlns:a16="http://schemas.microsoft.com/office/drawing/2014/main" id="{A50075BC-BE10-1A24-E352-881FCB522844}"/>
              </a:ext>
            </a:extLst>
          </p:cNvPr>
          <p:cNvSpPr/>
          <p:nvPr/>
        </p:nvSpPr>
        <p:spPr>
          <a:xfrm>
            <a:off x="7659292" y="4972019"/>
            <a:ext cx="530013" cy="177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a:extLst>
              <a:ext uri="{FF2B5EF4-FFF2-40B4-BE49-F238E27FC236}">
                <a16:creationId xmlns:a16="http://schemas.microsoft.com/office/drawing/2014/main" id="{879D13B6-BF1E-F809-5D25-1CE2A9D0F334}"/>
              </a:ext>
            </a:extLst>
          </p:cNvPr>
          <p:cNvSpPr txBox="1"/>
          <p:nvPr/>
        </p:nvSpPr>
        <p:spPr>
          <a:xfrm>
            <a:off x="8174633" y="4768531"/>
            <a:ext cx="3813865" cy="584775"/>
          </a:xfrm>
          <a:prstGeom prst="rect">
            <a:avLst/>
          </a:prstGeom>
          <a:noFill/>
        </p:spPr>
        <p:txBody>
          <a:bodyPr wrap="none" rtlCol="0">
            <a:spAutoFit/>
          </a:bodyPr>
          <a:lstStyle/>
          <a:p>
            <a:r>
              <a:rPr lang="en-IN" sz="1600" b="1" dirty="0"/>
              <a:t>SHOULD BE DULY SIGNED &amp; STAMPED </a:t>
            </a:r>
          </a:p>
          <a:p>
            <a:r>
              <a:rPr lang="en-IN" sz="1600" b="1" dirty="0"/>
              <a:t>BY THE AUTHORISED SIGNATORY</a:t>
            </a:r>
          </a:p>
        </p:txBody>
      </p:sp>
    </p:spTree>
    <p:extLst>
      <p:ext uri="{BB962C8B-B14F-4D97-AF65-F5344CB8AC3E}">
        <p14:creationId xmlns:p14="http://schemas.microsoft.com/office/powerpoint/2010/main" val="2188806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77D256-206F-7ED4-9C57-F8EA2A7E3FAD}"/>
              </a:ext>
            </a:extLst>
          </p:cNvPr>
          <p:cNvPicPr>
            <a:picLocks noChangeAspect="1"/>
          </p:cNvPicPr>
          <p:nvPr/>
        </p:nvPicPr>
        <p:blipFill>
          <a:blip r:embed="rId2"/>
          <a:stretch>
            <a:fillRect/>
          </a:stretch>
        </p:blipFill>
        <p:spPr>
          <a:xfrm>
            <a:off x="4229004" y="832820"/>
            <a:ext cx="3733992" cy="5192360"/>
          </a:xfrm>
          <a:prstGeom prst="rect">
            <a:avLst/>
          </a:prstGeom>
          <a:noFill/>
        </p:spPr>
      </p:pic>
      <p:sp>
        <p:nvSpPr>
          <p:cNvPr id="6" name="Rectangle 5">
            <a:extLst>
              <a:ext uri="{FF2B5EF4-FFF2-40B4-BE49-F238E27FC236}">
                <a16:creationId xmlns:a16="http://schemas.microsoft.com/office/drawing/2014/main" id="{CD62A724-8BBF-85A5-09C5-43E02175DCE0}"/>
              </a:ext>
            </a:extLst>
          </p:cNvPr>
          <p:cNvSpPr/>
          <p:nvPr/>
        </p:nvSpPr>
        <p:spPr>
          <a:xfrm>
            <a:off x="4456497" y="1694046"/>
            <a:ext cx="1087655" cy="28875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5E9A3A9B-DC23-22D6-FCAA-285C10E6B7C2}"/>
              </a:ext>
            </a:extLst>
          </p:cNvPr>
          <p:cNvSpPr/>
          <p:nvPr/>
        </p:nvSpPr>
        <p:spPr>
          <a:xfrm>
            <a:off x="4716379" y="2993457"/>
            <a:ext cx="654518" cy="20213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224E4D20-9127-CE10-9736-13FA7D2FCE7A}"/>
              </a:ext>
            </a:extLst>
          </p:cNvPr>
          <p:cNvSpPr/>
          <p:nvPr/>
        </p:nvSpPr>
        <p:spPr>
          <a:xfrm>
            <a:off x="6939814" y="2993457"/>
            <a:ext cx="736065" cy="20213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125E96B3-7AB0-DEED-3FDE-E572998DC2FC}"/>
              </a:ext>
            </a:extLst>
          </p:cNvPr>
          <p:cNvSpPr/>
          <p:nvPr/>
        </p:nvSpPr>
        <p:spPr>
          <a:xfrm>
            <a:off x="4600877" y="5082139"/>
            <a:ext cx="943276" cy="20213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56F96E88-A623-88D0-C147-4E3CCA168935}"/>
              </a:ext>
            </a:extLst>
          </p:cNvPr>
          <p:cNvSpPr txBox="1"/>
          <p:nvPr/>
        </p:nvSpPr>
        <p:spPr>
          <a:xfrm>
            <a:off x="2150534" y="1653759"/>
            <a:ext cx="1842171" cy="369332"/>
          </a:xfrm>
          <a:prstGeom prst="rect">
            <a:avLst/>
          </a:prstGeom>
          <a:noFill/>
        </p:spPr>
        <p:txBody>
          <a:bodyPr wrap="none" rtlCol="0">
            <a:spAutoFit/>
          </a:bodyPr>
          <a:lstStyle/>
          <a:p>
            <a:r>
              <a:rPr lang="en-IN" b="1" dirty="0"/>
              <a:t>MENTION DATE</a:t>
            </a:r>
          </a:p>
        </p:txBody>
      </p:sp>
      <p:sp>
        <p:nvSpPr>
          <p:cNvPr id="11" name="Arrow: Left 10">
            <a:extLst>
              <a:ext uri="{FF2B5EF4-FFF2-40B4-BE49-F238E27FC236}">
                <a16:creationId xmlns:a16="http://schemas.microsoft.com/office/drawing/2014/main" id="{C3BF70A2-390C-3E49-EE17-CB6B6DC9E43F}"/>
              </a:ext>
            </a:extLst>
          </p:cNvPr>
          <p:cNvSpPr/>
          <p:nvPr/>
        </p:nvSpPr>
        <p:spPr>
          <a:xfrm>
            <a:off x="3920067" y="1760621"/>
            <a:ext cx="536430" cy="14437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Arrow: Left 11">
            <a:extLst>
              <a:ext uri="{FF2B5EF4-FFF2-40B4-BE49-F238E27FC236}">
                <a16:creationId xmlns:a16="http://schemas.microsoft.com/office/drawing/2014/main" id="{28AFB66B-E3B8-6B8A-E977-67E8CA044058}"/>
              </a:ext>
            </a:extLst>
          </p:cNvPr>
          <p:cNvSpPr/>
          <p:nvPr/>
        </p:nvSpPr>
        <p:spPr>
          <a:xfrm>
            <a:off x="3992705" y="2961554"/>
            <a:ext cx="723674" cy="14437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a:extLst>
              <a:ext uri="{FF2B5EF4-FFF2-40B4-BE49-F238E27FC236}">
                <a16:creationId xmlns:a16="http://schemas.microsoft.com/office/drawing/2014/main" id="{FF12A209-343A-1A1C-A892-4CF6C0867609}"/>
              </a:ext>
            </a:extLst>
          </p:cNvPr>
          <p:cNvSpPr txBox="1"/>
          <p:nvPr/>
        </p:nvSpPr>
        <p:spPr>
          <a:xfrm>
            <a:off x="53396" y="2832912"/>
            <a:ext cx="3982180" cy="523220"/>
          </a:xfrm>
          <a:prstGeom prst="rect">
            <a:avLst/>
          </a:prstGeom>
          <a:noFill/>
        </p:spPr>
        <p:txBody>
          <a:bodyPr wrap="none" rtlCol="0">
            <a:spAutoFit/>
          </a:bodyPr>
          <a:lstStyle/>
          <a:p>
            <a:pPr algn="ctr"/>
            <a:r>
              <a:rPr lang="en-IN" sz="1400" b="1" dirty="0"/>
              <a:t>MENTION ENTITY NAME AS WRITTEN ON PAN</a:t>
            </a:r>
          </a:p>
          <a:p>
            <a:pPr algn="ctr"/>
            <a:r>
              <a:rPr lang="en-IN" sz="1400" b="1" dirty="0"/>
              <a:t> OR CERTIFICATE OF INCORPORATION</a:t>
            </a:r>
          </a:p>
        </p:txBody>
      </p:sp>
      <p:sp>
        <p:nvSpPr>
          <p:cNvPr id="15" name="Arrow: Right 14">
            <a:extLst>
              <a:ext uri="{FF2B5EF4-FFF2-40B4-BE49-F238E27FC236}">
                <a16:creationId xmlns:a16="http://schemas.microsoft.com/office/drawing/2014/main" id="{5F84F676-AC72-9854-B476-1A42E4AC9FB7}"/>
              </a:ext>
            </a:extLst>
          </p:cNvPr>
          <p:cNvSpPr/>
          <p:nvPr/>
        </p:nvSpPr>
        <p:spPr>
          <a:xfrm>
            <a:off x="7675879" y="3033743"/>
            <a:ext cx="646854" cy="1618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a:extLst>
              <a:ext uri="{FF2B5EF4-FFF2-40B4-BE49-F238E27FC236}">
                <a16:creationId xmlns:a16="http://schemas.microsoft.com/office/drawing/2014/main" id="{F8079496-0F3A-A590-83E6-A70DB8B31571}"/>
              </a:ext>
            </a:extLst>
          </p:cNvPr>
          <p:cNvSpPr txBox="1"/>
          <p:nvPr/>
        </p:nvSpPr>
        <p:spPr>
          <a:xfrm>
            <a:off x="8322733" y="2736601"/>
            <a:ext cx="3496734" cy="738664"/>
          </a:xfrm>
          <a:prstGeom prst="rect">
            <a:avLst/>
          </a:prstGeom>
          <a:noFill/>
        </p:spPr>
        <p:txBody>
          <a:bodyPr wrap="square" rtlCol="0">
            <a:spAutoFit/>
          </a:bodyPr>
          <a:lstStyle/>
          <a:p>
            <a:r>
              <a:rPr lang="en-IN" sz="1400" b="1" dirty="0"/>
              <a:t>MENTION COMPANY ADDRESS </a:t>
            </a:r>
          </a:p>
          <a:p>
            <a:r>
              <a:rPr lang="en-IN" sz="1400" b="1" dirty="0"/>
              <a:t>AS WRITTEN ON “BANK STATEMENT” OR “UTILITY BILL”</a:t>
            </a:r>
          </a:p>
        </p:txBody>
      </p:sp>
      <p:sp>
        <p:nvSpPr>
          <p:cNvPr id="17" name="Arrow: Left 16">
            <a:extLst>
              <a:ext uri="{FF2B5EF4-FFF2-40B4-BE49-F238E27FC236}">
                <a16:creationId xmlns:a16="http://schemas.microsoft.com/office/drawing/2014/main" id="{14BA9540-7CB6-D51C-7346-9F19EA0E5A31}"/>
              </a:ext>
            </a:extLst>
          </p:cNvPr>
          <p:cNvSpPr/>
          <p:nvPr/>
        </p:nvSpPr>
        <p:spPr>
          <a:xfrm>
            <a:off x="4097867" y="5082139"/>
            <a:ext cx="503010" cy="20213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a:extLst>
              <a:ext uri="{FF2B5EF4-FFF2-40B4-BE49-F238E27FC236}">
                <a16:creationId xmlns:a16="http://schemas.microsoft.com/office/drawing/2014/main" id="{1BEF3FD3-76A8-7CE2-6632-BD37ADDDCE40}"/>
              </a:ext>
            </a:extLst>
          </p:cNvPr>
          <p:cNvSpPr txBox="1"/>
          <p:nvPr/>
        </p:nvSpPr>
        <p:spPr>
          <a:xfrm>
            <a:off x="0" y="4914937"/>
            <a:ext cx="4467057" cy="738664"/>
          </a:xfrm>
          <a:prstGeom prst="rect">
            <a:avLst/>
          </a:prstGeom>
          <a:noFill/>
        </p:spPr>
        <p:txBody>
          <a:bodyPr wrap="none" rtlCol="0">
            <a:spAutoFit/>
          </a:bodyPr>
          <a:lstStyle/>
          <a:p>
            <a:pPr algn="ctr"/>
            <a:r>
              <a:rPr lang="en-IN" sz="1400" b="1" dirty="0"/>
              <a:t>MENTION ENTITY NAME AS WRITTEN ON PAN</a:t>
            </a:r>
          </a:p>
          <a:p>
            <a:pPr algn="ctr"/>
            <a:r>
              <a:rPr lang="en-IN" sz="1400" b="1" dirty="0"/>
              <a:t> OR CERTIFICATE OF INCORPORATION</a:t>
            </a:r>
          </a:p>
          <a:p>
            <a:endParaRPr lang="en-IN" sz="1400" dirty="0"/>
          </a:p>
        </p:txBody>
      </p:sp>
      <p:sp>
        <p:nvSpPr>
          <p:cNvPr id="20" name="Rectangle 19">
            <a:extLst>
              <a:ext uri="{FF2B5EF4-FFF2-40B4-BE49-F238E27FC236}">
                <a16:creationId xmlns:a16="http://schemas.microsoft.com/office/drawing/2014/main" id="{85E0A64A-83A2-FBBA-2CC3-FE551B4FA38C}"/>
              </a:ext>
            </a:extLst>
          </p:cNvPr>
          <p:cNvSpPr/>
          <p:nvPr/>
        </p:nvSpPr>
        <p:spPr>
          <a:xfrm>
            <a:off x="4597750" y="5427133"/>
            <a:ext cx="1087655" cy="4064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Arrow: Right 20">
            <a:extLst>
              <a:ext uri="{FF2B5EF4-FFF2-40B4-BE49-F238E27FC236}">
                <a16:creationId xmlns:a16="http://schemas.microsoft.com/office/drawing/2014/main" id="{4C9201F7-38D2-32BF-9EC9-391412E5FF78}"/>
              </a:ext>
            </a:extLst>
          </p:cNvPr>
          <p:cNvSpPr/>
          <p:nvPr/>
        </p:nvSpPr>
        <p:spPr>
          <a:xfrm>
            <a:off x="5685405" y="5451471"/>
            <a:ext cx="2471019" cy="2021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a16="http://schemas.microsoft.com/office/drawing/2014/main" id="{C04E8EB6-EAA5-DB24-C76B-377A83D8C995}"/>
              </a:ext>
            </a:extLst>
          </p:cNvPr>
          <p:cNvSpPr txBox="1"/>
          <p:nvPr/>
        </p:nvSpPr>
        <p:spPr>
          <a:xfrm>
            <a:off x="8156424" y="5290926"/>
            <a:ext cx="3884397" cy="738664"/>
          </a:xfrm>
          <a:prstGeom prst="rect">
            <a:avLst/>
          </a:prstGeom>
          <a:noFill/>
        </p:spPr>
        <p:txBody>
          <a:bodyPr wrap="none" rtlCol="0">
            <a:spAutoFit/>
          </a:bodyPr>
          <a:lstStyle/>
          <a:p>
            <a:r>
              <a:rPr lang="en-IN" sz="1400" b="1" dirty="0"/>
              <a:t>SHOULD BE DULY SIGNED &amp; STAMPED</a:t>
            </a:r>
          </a:p>
          <a:p>
            <a:r>
              <a:rPr lang="en-IN" sz="1400" b="1" dirty="0"/>
              <a:t>BY AUTHORISED SIGNATORY (MENTION FULL</a:t>
            </a:r>
          </a:p>
          <a:p>
            <a:r>
              <a:rPr lang="en-IN" sz="1400" b="1" dirty="0"/>
              <a:t>NAME OF THE SIGNATORY)</a:t>
            </a:r>
          </a:p>
        </p:txBody>
      </p:sp>
      <p:sp>
        <p:nvSpPr>
          <p:cNvPr id="23" name="TextBox 22">
            <a:extLst>
              <a:ext uri="{FF2B5EF4-FFF2-40B4-BE49-F238E27FC236}">
                <a16:creationId xmlns:a16="http://schemas.microsoft.com/office/drawing/2014/main" id="{CEB128AA-98DE-D388-B3A5-E8441D3D0AB3}"/>
              </a:ext>
            </a:extLst>
          </p:cNvPr>
          <p:cNvSpPr txBox="1"/>
          <p:nvPr/>
        </p:nvSpPr>
        <p:spPr>
          <a:xfrm>
            <a:off x="3368842" y="28678"/>
            <a:ext cx="5171609" cy="646331"/>
          </a:xfrm>
          <a:prstGeom prst="rect">
            <a:avLst/>
          </a:prstGeom>
          <a:noFill/>
        </p:spPr>
        <p:txBody>
          <a:bodyPr wrap="none" rtlCol="0">
            <a:spAutoFit/>
          </a:bodyPr>
          <a:lstStyle/>
          <a:p>
            <a:pPr algn="ctr"/>
            <a:r>
              <a:rPr lang="en-IN" b="1" u="sng" dirty="0"/>
              <a:t>UNDERTAKING</a:t>
            </a:r>
          </a:p>
          <a:p>
            <a:pPr algn="ctr"/>
            <a:r>
              <a:rPr lang="en-IN" b="1" dirty="0"/>
              <a:t>(TO BE PREPARED ON COMPANY LETTERHEAD)</a:t>
            </a:r>
          </a:p>
        </p:txBody>
      </p:sp>
    </p:spTree>
    <p:extLst>
      <p:ext uri="{BB962C8B-B14F-4D97-AF65-F5344CB8AC3E}">
        <p14:creationId xmlns:p14="http://schemas.microsoft.com/office/powerpoint/2010/main" val="3175259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FDA03B-FE36-CD90-5FC7-F358FF614252}"/>
              </a:ext>
            </a:extLst>
          </p:cNvPr>
          <p:cNvPicPr>
            <a:picLocks noChangeAspect="1"/>
          </p:cNvPicPr>
          <p:nvPr/>
        </p:nvPicPr>
        <p:blipFill>
          <a:blip r:embed="rId2"/>
          <a:stretch>
            <a:fillRect/>
          </a:stretch>
        </p:blipFill>
        <p:spPr>
          <a:xfrm>
            <a:off x="4100941" y="834891"/>
            <a:ext cx="3930852" cy="5188217"/>
          </a:xfrm>
          <a:prstGeom prst="rect">
            <a:avLst/>
          </a:prstGeom>
        </p:spPr>
      </p:pic>
      <p:sp>
        <p:nvSpPr>
          <p:cNvPr id="6" name="TextBox 5">
            <a:extLst>
              <a:ext uri="{FF2B5EF4-FFF2-40B4-BE49-F238E27FC236}">
                <a16:creationId xmlns:a16="http://schemas.microsoft.com/office/drawing/2014/main" id="{D845EDFA-05D3-3FAC-70DB-ED3C0310582A}"/>
              </a:ext>
            </a:extLst>
          </p:cNvPr>
          <p:cNvSpPr txBox="1"/>
          <p:nvPr/>
        </p:nvSpPr>
        <p:spPr>
          <a:xfrm>
            <a:off x="3831772" y="0"/>
            <a:ext cx="5171609" cy="646331"/>
          </a:xfrm>
          <a:prstGeom prst="rect">
            <a:avLst/>
          </a:prstGeom>
          <a:noFill/>
        </p:spPr>
        <p:txBody>
          <a:bodyPr wrap="none" rtlCol="0">
            <a:spAutoFit/>
          </a:bodyPr>
          <a:lstStyle/>
          <a:p>
            <a:pPr algn="ctr"/>
            <a:r>
              <a:rPr lang="en-IN" b="1" u="sng" dirty="0"/>
              <a:t>DECLARATION  OF FIT &amp; PROPER</a:t>
            </a:r>
          </a:p>
          <a:p>
            <a:pPr algn="ctr"/>
            <a:r>
              <a:rPr lang="en-IN" b="1" u="sng" dirty="0"/>
              <a:t>(TO BE PREPARED ON COMPANY LETTERHEAD)</a:t>
            </a:r>
          </a:p>
        </p:txBody>
      </p:sp>
      <p:sp>
        <p:nvSpPr>
          <p:cNvPr id="7" name="Rectangle 6">
            <a:extLst>
              <a:ext uri="{FF2B5EF4-FFF2-40B4-BE49-F238E27FC236}">
                <a16:creationId xmlns:a16="http://schemas.microsoft.com/office/drawing/2014/main" id="{F7DFBC96-3D24-5C82-2BC5-36D4AB4362DD}"/>
              </a:ext>
            </a:extLst>
          </p:cNvPr>
          <p:cNvSpPr/>
          <p:nvPr/>
        </p:nvSpPr>
        <p:spPr>
          <a:xfrm>
            <a:off x="4703233" y="2167467"/>
            <a:ext cx="647700" cy="1524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F82E4E50-0F76-BAFC-2451-EF2CFB5141D0}"/>
              </a:ext>
            </a:extLst>
          </p:cNvPr>
          <p:cNvSpPr/>
          <p:nvPr/>
        </p:nvSpPr>
        <p:spPr>
          <a:xfrm>
            <a:off x="6405033" y="2197100"/>
            <a:ext cx="893234" cy="12276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836730C2-A258-8CA7-0621-89BDAAAC42B7}"/>
              </a:ext>
            </a:extLst>
          </p:cNvPr>
          <p:cNvSpPr/>
          <p:nvPr/>
        </p:nvSpPr>
        <p:spPr>
          <a:xfrm>
            <a:off x="4632960" y="5008880"/>
            <a:ext cx="955040" cy="965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4BC06684-FD09-873B-E9E8-4F2645D0400B}"/>
              </a:ext>
            </a:extLst>
          </p:cNvPr>
          <p:cNvSpPr/>
          <p:nvPr/>
        </p:nvSpPr>
        <p:spPr>
          <a:xfrm>
            <a:off x="6568440" y="4919589"/>
            <a:ext cx="660400" cy="18581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F6C4120D-38DD-38B8-3796-B4DDB9DAD2A4}"/>
              </a:ext>
            </a:extLst>
          </p:cNvPr>
          <p:cNvSpPr/>
          <p:nvPr/>
        </p:nvSpPr>
        <p:spPr>
          <a:xfrm>
            <a:off x="4428067" y="5359400"/>
            <a:ext cx="3276600" cy="56718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Arrow: Left 11">
            <a:extLst>
              <a:ext uri="{FF2B5EF4-FFF2-40B4-BE49-F238E27FC236}">
                <a16:creationId xmlns:a16="http://schemas.microsoft.com/office/drawing/2014/main" id="{5282B35E-FC4C-02BE-6AE7-C2FA1D036B06}"/>
              </a:ext>
            </a:extLst>
          </p:cNvPr>
          <p:cNvSpPr/>
          <p:nvPr/>
        </p:nvSpPr>
        <p:spPr>
          <a:xfrm>
            <a:off x="3950234" y="2147147"/>
            <a:ext cx="749300" cy="9652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a:extLst>
              <a:ext uri="{FF2B5EF4-FFF2-40B4-BE49-F238E27FC236}">
                <a16:creationId xmlns:a16="http://schemas.microsoft.com/office/drawing/2014/main" id="{236035BC-1B16-8B20-F3E7-2CC4118ACE8C}"/>
              </a:ext>
            </a:extLst>
          </p:cNvPr>
          <p:cNvSpPr txBox="1"/>
          <p:nvPr/>
        </p:nvSpPr>
        <p:spPr>
          <a:xfrm>
            <a:off x="-1068917" y="1996701"/>
            <a:ext cx="6096000" cy="523220"/>
          </a:xfrm>
          <a:prstGeom prst="rect">
            <a:avLst/>
          </a:prstGeom>
          <a:noFill/>
        </p:spPr>
        <p:txBody>
          <a:bodyPr wrap="square">
            <a:spAutoFit/>
          </a:bodyPr>
          <a:lstStyle/>
          <a:p>
            <a:pPr algn="ctr"/>
            <a:r>
              <a:rPr lang="en-IN" sz="1400" b="1" dirty="0"/>
              <a:t>MENTION ENTITY NAME AS WRITTEN ON PAN</a:t>
            </a:r>
          </a:p>
          <a:p>
            <a:pPr algn="ctr"/>
            <a:r>
              <a:rPr lang="en-IN" sz="1400" b="1" dirty="0"/>
              <a:t> OR CERTIFICATE OF INCORPORATION</a:t>
            </a:r>
          </a:p>
        </p:txBody>
      </p:sp>
      <p:sp>
        <p:nvSpPr>
          <p:cNvPr id="17" name="TextBox 16">
            <a:extLst>
              <a:ext uri="{FF2B5EF4-FFF2-40B4-BE49-F238E27FC236}">
                <a16:creationId xmlns:a16="http://schemas.microsoft.com/office/drawing/2014/main" id="{CD275013-EA7D-A27D-856F-36984B3D41AE}"/>
              </a:ext>
            </a:extLst>
          </p:cNvPr>
          <p:cNvSpPr txBox="1"/>
          <p:nvPr/>
        </p:nvSpPr>
        <p:spPr>
          <a:xfrm>
            <a:off x="7460871" y="4709180"/>
            <a:ext cx="5398481" cy="523220"/>
          </a:xfrm>
          <a:prstGeom prst="rect">
            <a:avLst/>
          </a:prstGeom>
          <a:noFill/>
        </p:spPr>
        <p:txBody>
          <a:bodyPr wrap="square">
            <a:spAutoFit/>
          </a:bodyPr>
          <a:lstStyle/>
          <a:p>
            <a:pPr algn="ctr"/>
            <a:r>
              <a:rPr lang="en-IN" sz="1400" b="1" dirty="0"/>
              <a:t>MENTION ENTITY NAME AS WRITTEN ON PAN</a:t>
            </a:r>
          </a:p>
          <a:p>
            <a:pPr algn="ctr"/>
            <a:r>
              <a:rPr lang="en-IN" sz="1400" b="1" dirty="0"/>
              <a:t> OR CERTIFICATE OF INCORPORATION</a:t>
            </a:r>
          </a:p>
        </p:txBody>
      </p:sp>
      <p:sp>
        <p:nvSpPr>
          <p:cNvPr id="18" name="Arrow: Right 17">
            <a:extLst>
              <a:ext uri="{FF2B5EF4-FFF2-40B4-BE49-F238E27FC236}">
                <a16:creationId xmlns:a16="http://schemas.microsoft.com/office/drawing/2014/main" id="{2DB0888F-151D-9910-F7E7-9B3613278CC8}"/>
              </a:ext>
            </a:extLst>
          </p:cNvPr>
          <p:cNvSpPr/>
          <p:nvPr/>
        </p:nvSpPr>
        <p:spPr>
          <a:xfrm>
            <a:off x="7239979" y="4919589"/>
            <a:ext cx="1016002" cy="1346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Arrow: Left 18">
            <a:extLst>
              <a:ext uri="{FF2B5EF4-FFF2-40B4-BE49-F238E27FC236}">
                <a16:creationId xmlns:a16="http://schemas.microsoft.com/office/drawing/2014/main" id="{C030E3D9-F33E-B54E-D290-3D7F8F0050F6}"/>
              </a:ext>
            </a:extLst>
          </p:cNvPr>
          <p:cNvSpPr/>
          <p:nvPr/>
        </p:nvSpPr>
        <p:spPr>
          <a:xfrm>
            <a:off x="3876753" y="4973319"/>
            <a:ext cx="745068" cy="7834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a:extLst>
              <a:ext uri="{FF2B5EF4-FFF2-40B4-BE49-F238E27FC236}">
                <a16:creationId xmlns:a16="http://schemas.microsoft.com/office/drawing/2014/main" id="{3F3CF3E3-8346-571B-51D4-6D7611378134}"/>
              </a:ext>
            </a:extLst>
          </p:cNvPr>
          <p:cNvSpPr txBox="1"/>
          <p:nvPr/>
        </p:nvSpPr>
        <p:spPr>
          <a:xfrm>
            <a:off x="700166" y="4790059"/>
            <a:ext cx="3203121" cy="523220"/>
          </a:xfrm>
          <a:prstGeom prst="rect">
            <a:avLst/>
          </a:prstGeom>
          <a:noFill/>
        </p:spPr>
        <p:txBody>
          <a:bodyPr wrap="none" rtlCol="0">
            <a:spAutoFit/>
          </a:bodyPr>
          <a:lstStyle/>
          <a:p>
            <a:pPr algn="ctr"/>
            <a:r>
              <a:rPr lang="en-IN" sz="1400" b="1" dirty="0"/>
              <a:t>NAME OF AUTHORISED SIGNATORY </a:t>
            </a:r>
          </a:p>
          <a:p>
            <a:pPr algn="ctr"/>
            <a:r>
              <a:rPr lang="en-IN" sz="1400" b="1" dirty="0"/>
              <a:t>TO BE WRITTEN</a:t>
            </a:r>
          </a:p>
        </p:txBody>
      </p:sp>
      <p:sp>
        <p:nvSpPr>
          <p:cNvPr id="21" name="Arrow: Right 20">
            <a:extLst>
              <a:ext uri="{FF2B5EF4-FFF2-40B4-BE49-F238E27FC236}">
                <a16:creationId xmlns:a16="http://schemas.microsoft.com/office/drawing/2014/main" id="{B5D228B5-E4B6-1921-B89B-1C3A8AF67399}"/>
              </a:ext>
            </a:extLst>
          </p:cNvPr>
          <p:cNvSpPr/>
          <p:nvPr/>
        </p:nvSpPr>
        <p:spPr>
          <a:xfrm>
            <a:off x="7576457" y="5551714"/>
            <a:ext cx="903514" cy="2939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a16="http://schemas.microsoft.com/office/drawing/2014/main" id="{B7643CF1-BA32-BCA9-4E41-B5EE02EDBA5A}"/>
              </a:ext>
            </a:extLst>
          </p:cNvPr>
          <p:cNvSpPr txBox="1"/>
          <p:nvPr/>
        </p:nvSpPr>
        <p:spPr>
          <a:xfrm>
            <a:off x="8470194" y="5359400"/>
            <a:ext cx="3756881" cy="830997"/>
          </a:xfrm>
          <a:prstGeom prst="rect">
            <a:avLst/>
          </a:prstGeom>
          <a:noFill/>
        </p:spPr>
        <p:txBody>
          <a:bodyPr wrap="square" rtlCol="0">
            <a:spAutoFit/>
          </a:bodyPr>
          <a:lstStyle/>
          <a:p>
            <a:r>
              <a:rPr lang="en-IN" sz="1200" b="1" dirty="0"/>
              <a:t>1. MENTION NAME OF AUTHORISED SIGNATORY</a:t>
            </a:r>
          </a:p>
          <a:p>
            <a:r>
              <a:rPr lang="en-IN" sz="1200" b="1" dirty="0"/>
              <a:t>2. DESIGNATION</a:t>
            </a:r>
          </a:p>
          <a:p>
            <a:r>
              <a:rPr lang="en-IN" sz="1200" b="1" dirty="0"/>
              <a:t>3. DATE </a:t>
            </a:r>
          </a:p>
          <a:p>
            <a:r>
              <a:rPr lang="en-IN" sz="1200" b="1" dirty="0"/>
              <a:t>4. STAMP AND SIGN TO BE DONE</a:t>
            </a:r>
          </a:p>
        </p:txBody>
      </p:sp>
    </p:spTree>
    <p:extLst>
      <p:ext uri="{BB962C8B-B14F-4D97-AF65-F5344CB8AC3E}">
        <p14:creationId xmlns:p14="http://schemas.microsoft.com/office/powerpoint/2010/main" val="3711744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6D5690-1CEF-4D94-8D12-DCD39F8347EA}"/>
              </a:ext>
            </a:extLst>
          </p:cNvPr>
          <p:cNvSpPr/>
          <p:nvPr/>
        </p:nvSpPr>
        <p:spPr>
          <a:xfrm>
            <a:off x="-762000" y="2764972"/>
            <a:ext cx="13716000" cy="1569660"/>
          </a:xfrm>
          <a:prstGeom prst="rect">
            <a:avLst/>
          </a:prstGeom>
          <a:noFill/>
        </p:spPr>
        <p:txBody>
          <a:bodyPr wrap="square" lIns="91440" tIns="45720" rIns="91440" bIns="45720">
            <a:spAutoFit/>
          </a:bodyPr>
          <a:lstStyle/>
          <a:p>
            <a:pPr algn="ctr"/>
            <a:r>
              <a:rPr 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THANK YOU FOR CHOOSING IIDI !!</a:t>
            </a:r>
          </a:p>
          <a:p>
            <a:pPr algn="ctr"/>
            <a:r>
              <a:rPr 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r>
              <a:rPr lang="en-IN"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India International Depository IFSC Ltd</a:t>
            </a:r>
            <a:r>
              <a:rPr 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endParaRPr lang="en-IN"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367572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387B96-ECCB-9189-CB77-E605D91C662A}"/>
              </a:ext>
            </a:extLst>
          </p:cNvPr>
          <p:cNvPicPr>
            <a:picLocks noChangeAspect="1"/>
          </p:cNvPicPr>
          <p:nvPr/>
        </p:nvPicPr>
        <p:blipFill>
          <a:blip r:embed="rId2"/>
          <a:stretch>
            <a:fillRect/>
          </a:stretch>
        </p:blipFill>
        <p:spPr>
          <a:xfrm>
            <a:off x="3355310" y="385011"/>
            <a:ext cx="4714976" cy="6294922"/>
          </a:xfrm>
          <a:prstGeom prst="rect">
            <a:avLst/>
          </a:prstGeom>
        </p:spPr>
      </p:pic>
      <p:sp>
        <p:nvSpPr>
          <p:cNvPr id="7" name="Rectangle 6">
            <a:extLst>
              <a:ext uri="{FF2B5EF4-FFF2-40B4-BE49-F238E27FC236}">
                <a16:creationId xmlns:a16="http://schemas.microsoft.com/office/drawing/2014/main" id="{E43FC70C-5279-81D5-0184-8AE63AD07121}"/>
              </a:ext>
            </a:extLst>
          </p:cNvPr>
          <p:cNvSpPr/>
          <p:nvPr/>
        </p:nvSpPr>
        <p:spPr>
          <a:xfrm>
            <a:off x="3907857" y="933651"/>
            <a:ext cx="3994484" cy="181917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b="1"/>
          </a:p>
        </p:txBody>
      </p:sp>
      <p:sp>
        <p:nvSpPr>
          <p:cNvPr id="8" name="Arrow: Right 7">
            <a:extLst>
              <a:ext uri="{FF2B5EF4-FFF2-40B4-BE49-F238E27FC236}">
                <a16:creationId xmlns:a16="http://schemas.microsoft.com/office/drawing/2014/main" id="{89641154-DDB6-E9D2-2EA9-77CE094BB79A}"/>
              </a:ext>
            </a:extLst>
          </p:cNvPr>
          <p:cNvSpPr/>
          <p:nvPr/>
        </p:nvSpPr>
        <p:spPr>
          <a:xfrm>
            <a:off x="7834668" y="1412548"/>
            <a:ext cx="481263" cy="2117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b="1"/>
          </a:p>
        </p:txBody>
      </p:sp>
      <p:sp>
        <p:nvSpPr>
          <p:cNvPr id="10" name="TextBox 9">
            <a:extLst>
              <a:ext uri="{FF2B5EF4-FFF2-40B4-BE49-F238E27FC236}">
                <a16:creationId xmlns:a16="http://schemas.microsoft.com/office/drawing/2014/main" id="{A2544718-0203-E8F1-1620-26E11156658E}"/>
              </a:ext>
            </a:extLst>
          </p:cNvPr>
          <p:cNvSpPr txBox="1"/>
          <p:nvPr/>
        </p:nvSpPr>
        <p:spPr>
          <a:xfrm>
            <a:off x="8315931" y="1152387"/>
            <a:ext cx="3876069" cy="1600438"/>
          </a:xfrm>
          <a:prstGeom prst="rect">
            <a:avLst/>
          </a:prstGeom>
          <a:noFill/>
        </p:spPr>
        <p:txBody>
          <a:bodyPr wrap="square" rtlCol="0">
            <a:spAutoFit/>
          </a:bodyPr>
          <a:lstStyle/>
          <a:p>
            <a:r>
              <a:rPr lang="en-IN" sz="1400" b="1" dirty="0"/>
              <a:t>FILL BANK DETAILS AS AVAILABLE </a:t>
            </a:r>
          </a:p>
          <a:p>
            <a:r>
              <a:rPr lang="en-IN" sz="1400" b="1" dirty="0"/>
              <a:t>IN BANK’S CANCELLED CHEQUE OR </a:t>
            </a:r>
          </a:p>
          <a:p>
            <a:r>
              <a:rPr lang="en-IN" sz="1400" b="1" dirty="0"/>
              <a:t>BANK STATEMENT (PLEASE ENSURE YOU FILL</a:t>
            </a:r>
          </a:p>
          <a:p>
            <a:r>
              <a:rPr lang="en-IN" sz="1400" b="1" dirty="0"/>
              <a:t>DETAILS OF THE BANK ACCOUNT WHICH IS ON</a:t>
            </a:r>
          </a:p>
          <a:p>
            <a:r>
              <a:rPr lang="en-IN" sz="1400" b="1" dirty="0"/>
              <a:t>THE NAME OF ENTITY)</a:t>
            </a:r>
          </a:p>
          <a:p>
            <a:r>
              <a:rPr lang="en-IN" sz="1400" b="1" dirty="0"/>
              <a:t>*ALL FIELDS ARE MANDATORY</a:t>
            </a:r>
          </a:p>
        </p:txBody>
      </p:sp>
      <p:sp>
        <p:nvSpPr>
          <p:cNvPr id="11" name="Rectangle 10">
            <a:extLst>
              <a:ext uri="{FF2B5EF4-FFF2-40B4-BE49-F238E27FC236}">
                <a16:creationId xmlns:a16="http://schemas.microsoft.com/office/drawing/2014/main" id="{87D94AE0-D6CD-30A0-6F1D-1C13E0ED7C3D}"/>
              </a:ext>
            </a:extLst>
          </p:cNvPr>
          <p:cNvSpPr/>
          <p:nvPr/>
        </p:nvSpPr>
        <p:spPr>
          <a:xfrm>
            <a:off x="3907857" y="1078029"/>
            <a:ext cx="3994484" cy="2117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b="1"/>
          </a:p>
        </p:txBody>
      </p:sp>
      <p:sp>
        <p:nvSpPr>
          <p:cNvPr id="12" name="Arrow: Left 11">
            <a:extLst>
              <a:ext uri="{FF2B5EF4-FFF2-40B4-BE49-F238E27FC236}">
                <a16:creationId xmlns:a16="http://schemas.microsoft.com/office/drawing/2014/main" id="{6A368A3D-7534-BBE6-BFE8-B587C0B2716B}"/>
              </a:ext>
            </a:extLst>
          </p:cNvPr>
          <p:cNvSpPr/>
          <p:nvPr/>
        </p:nvSpPr>
        <p:spPr>
          <a:xfrm>
            <a:off x="3265072" y="1078029"/>
            <a:ext cx="618119" cy="21175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b="1"/>
          </a:p>
        </p:txBody>
      </p:sp>
      <p:sp>
        <p:nvSpPr>
          <p:cNvPr id="13" name="TextBox 12">
            <a:extLst>
              <a:ext uri="{FF2B5EF4-FFF2-40B4-BE49-F238E27FC236}">
                <a16:creationId xmlns:a16="http://schemas.microsoft.com/office/drawing/2014/main" id="{9444F929-2986-A45C-0D18-027B55D8C8E2}"/>
              </a:ext>
            </a:extLst>
          </p:cNvPr>
          <p:cNvSpPr txBox="1"/>
          <p:nvPr/>
        </p:nvSpPr>
        <p:spPr>
          <a:xfrm>
            <a:off x="453439" y="924026"/>
            <a:ext cx="3120692" cy="523220"/>
          </a:xfrm>
          <a:prstGeom prst="rect">
            <a:avLst/>
          </a:prstGeom>
          <a:noFill/>
        </p:spPr>
        <p:txBody>
          <a:bodyPr wrap="square" rtlCol="0">
            <a:spAutoFit/>
          </a:bodyPr>
          <a:lstStyle/>
          <a:p>
            <a:pPr algn="ctr"/>
            <a:r>
              <a:rPr lang="en-IN" sz="1400" b="1" dirty="0"/>
              <a:t>SELECT ANY OF THE OPTIONS</a:t>
            </a:r>
          </a:p>
          <a:p>
            <a:pPr algn="ctr"/>
            <a:r>
              <a:rPr lang="en-IN" sz="1400" b="1" dirty="0"/>
              <a:t>(AS APPLICABLE)</a:t>
            </a:r>
          </a:p>
        </p:txBody>
      </p:sp>
      <p:sp>
        <p:nvSpPr>
          <p:cNvPr id="14" name="Rectangle 13">
            <a:extLst>
              <a:ext uri="{FF2B5EF4-FFF2-40B4-BE49-F238E27FC236}">
                <a16:creationId xmlns:a16="http://schemas.microsoft.com/office/drawing/2014/main" id="{2378AF6E-54D4-9F1D-4594-9F90DB076E44}"/>
              </a:ext>
            </a:extLst>
          </p:cNvPr>
          <p:cNvSpPr/>
          <p:nvPr/>
        </p:nvSpPr>
        <p:spPr>
          <a:xfrm>
            <a:off x="3724978" y="5876222"/>
            <a:ext cx="4177364" cy="39463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b="1"/>
          </a:p>
        </p:txBody>
      </p:sp>
      <p:sp>
        <p:nvSpPr>
          <p:cNvPr id="15" name="Arrow: Right 14">
            <a:extLst>
              <a:ext uri="{FF2B5EF4-FFF2-40B4-BE49-F238E27FC236}">
                <a16:creationId xmlns:a16="http://schemas.microsoft.com/office/drawing/2014/main" id="{E9B55FB4-8AC7-A39D-A37B-6F919AAFFB35}"/>
              </a:ext>
            </a:extLst>
          </p:cNvPr>
          <p:cNvSpPr/>
          <p:nvPr/>
        </p:nvSpPr>
        <p:spPr>
          <a:xfrm>
            <a:off x="7811101" y="5977288"/>
            <a:ext cx="686603" cy="1925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b="1"/>
          </a:p>
        </p:txBody>
      </p:sp>
      <p:sp>
        <p:nvSpPr>
          <p:cNvPr id="16" name="TextBox 15">
            <a:extLst>
              <a:ext uri="{FF2B5EF4-FFF2-40B4-BE49-F238E27FC236}">
                <a16:creationId xmlns:a16="http://schemas.microsoft.com/office/drawing/2014/main" id="{9F848496-648A-A74A-77DC-18EE4D3433D5}"/>
              </a:ext>
            </a:extLst>
          </p:cNvPr>
          <p:cNvSpPr txBox="1"/>
          <p:nvPr/>
        </p:nvSpPr>
        <p:spPr>
          <a:xfrm>
            <a:off x="8439954" y="5888873"/>
            <a:ext cx="2440092" cy="307777"/>
          </a:xfrm>
          <a:prstGeom prst="rect">
            <a:avLst/>
          </a:prstGeom>
          <a:noFill/>
        </p:spPr>
        <p:txBody>
          <a:bodyPr wrap="none" rtlCol="0">
            <a:spAutoFit/>
          </a:bodyPr>
          <a:lstStyle/>
          <a:p>
            <a:r>
              <a:rPr lang="en-IN" sz="1400" b="1" dirty="0"/>
              <a:t>PLEASE TICK MARK ON YES</a:t>
            </a:r>
          </a:p>
        </p:txBody>
      </p:sp>
      <p:sp>
        <p:nvSpPr>
          <p:cNvPr id="2" name="Rectangle 1">
            <a:extLst>
              <a:ext uri="{FF2B5EF4-FFF2-40B4-BE49-F238E27FC236}">
                <a16:creationId xmlns:a16="http://schemas.microsoft.com/office/drawing/2014/main" id="{9DB35C50-E8CC-7DFC-FBDA-7092FDC93B8C}"/>
              </a:ext>
            </a:extLst>
          </p:cNvPr>
          <p:cNvSpPr/>
          <p:nvPr/>
        </p:nvSpPr>
        <p:spPr>
          <a:xfrm>
            <a:off x="3907857" y="2927350"/>
            <a:ext cx="4067743" cy="16637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Arrow: Right 2">
            <a:extLst>
              <a:ext uri="{FF2B5EF4-FFF2-40B4-BE49-F238E27FC236}">
                <a16:creationId xmlns:a16="http://schemas.microsoft.com/office/drawing/2014/main" id="{0559D9FC-EF0E-5F34-2D6C-B27D658BDBF2}"/>
              </a:ext>
            </a:extLst>
          </p:cNvPr>
          <p:cNvSpPr/>
          <p:nvPr/>
        </p:nvSpPr>
        <p:spPr>
          <a:xfrm>
            <a:off x="7975600" y="3532472"/>
            <a:ext cx="481263" cy="2117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a:extLst>
              <a:ext uri="{FF2B5EF4-FFF2-40B4-BE49-F238E27FC236}">
                <a16:creationId xmlns:a16="http://schemas.microsoft.com/office/drawing/2014/main" id="{8954AD1C-6F3C-129C-7D2E-83B958AA6D9D}"/>
              </a:ext>
            </a:extLst>
          </p:cNvPr>
          <p:cNvSpPr txBox="1"/>
          <p:nvPr/>
        </p:nvSpPr>
        <p:spPr>
          <a:xfrm>
            <a:off x="8439954" y="3376740"/>
            <a:ext cx="3876070" cy="523220"/>
          </a:xfrm>
          <a:prstGeom prst="rect">
            <a:avLst/>
          </a:prstGeom>
          <a:noFill/>
        </p:spPr>
        <p:txBody>
          <a:bodyPr wrap="square" rtlCol="0">
            <a:spAutoFit/>
          </a:bodyPr>
          <a:lstStyle/>
          <a:p>
            <a:r>
              <a:rPr lang="en-IN" sz="1400" b="1" dirty="0"/>
              <a:t>MENTION DETAILS ONLY IN CASE OF QUALIFIED SUPPLIER</a:t>
            </a:r>
          </a:p>
        </p:txBody>
      </p:sp>
    </p:spTree>
    <p:extLst>
      <p:ext uri="{BB962C8B-B14F-4D97-AF65-F5344CB8AC3E}">
        <p14:creationId xmlns:p14="http://schemas.microsoft.com/office/powerpoint/2010/main" val="466945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6" name="Picture 25">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8" name="Oval 27">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pic>
        <p:nvPicPr>
          <p:cNvPr id="30" name="Picture 29">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31">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4" name="Rectangle 33">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useBgFill="1">
        <p:nvSpPr>
          <p:cNvPr id="36" name="Rectangle 35">
            <a:extLst>
              <a:ext uri="{FF2B5EF4-FFF2-40B4-BE49-F238E27FC236}">
                <a16:creationId xmlns:a16="http://schemas.microsoft.com/office/drawing/2014/main" id="{4309F268-A45B-4517-B03F-2774BAEFF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64F8FDC-2FE3-FE14-2F55-37155294A0EA}"/>
              </a:ext>
            </a:extLst>
          </p:cNvPr>
          <p:cNvPicPr>
            <a:picLocks noChangeAspect="1"/>
          </p:cNvPicPr>
          <p:nvPr/>
        </p:nvPicPr>
        <p:blipFill>
          <a:blip r:embed="rId7"/>
          <a:stretch>
            <a:fillRect/>
          </a:stretch>
        </p:blipFill>
        <p:spPr>
          <a:xfrm>
            <a:off x="3351464" y="643467"/>
            <a:ext cx="4039022" cy="5571066"/>
          </a:xfrm>
          <a:prstGeom prst="rect">
            <a:avLst/>
          </a:prstGeom>
        </p:spPr>
      </p:pic>
      <p:sp>
        <p:nvSpPr>
          <p:cNvPr id="6" name="Rectangle 5">
            <a:extLst>
              <a:ext uri="{FF2B5EF4-FFF2-40B4-BE49-F238E27FC236}">
                <a16:creationId xmlns:a16="http://schemas.microsoft.com/office/drawing/2014/main" id="{55BADDF9-EB49-7444-CCC9-90511F25A373}"/>
              </a:ext>
            </a:extLst>
          </p:cNvPr>
          <p:cNvSpPr/>
          <p:nvPr/>
        </p:nvSpPr>
        <p:spPr>
          <a:xfrm>
            <a:off x="4000979" y="1085851"/>
            <a:ext cx="3243713" cy="54081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sz="1200" b="1"/>
          </a:p>
        </p:txBody>
      </p:sp>
      <p:sp>
        <p:nvSpPr>
          <p:cNvPr id="7" name="TextBox 6">
            <a:extLst>
              <a:ext uri="{FF2B5EF4-FFF2-40B4-BE49-F238E27FC236}">
                <a16:creationId xmlns:a16="http://schemas.microsoft.com/office/drawing/2014/main" id="{CA5A14D9-38E6-2F8D-94F4-A96FF620AE3F}"/>
              </a:ext>
            </a:extLst>
          </p:cNvPr>
          <p:cNvSpPr txBox="1"/>
          <p:nvPr/>
        </p:nvSpPr>
        <p:spPr>
          <a:xfrm>
            <a:off x="7466075" y="1135782"/>
            <a:ext cx="3956449" cy="534890"/>
          </a:xfrm>
          <a:prstGeom prst="rect">
            <a:avLst/>
          </a:prstGeom>
          <a:noFill/>
        </p:spPr>
        <p:txBody>
          <a:bodyPr wrap="square" rtlCol="0">
            <a:spAutoFit/>
          </a:bodyPr>
          <a:lstStyle/>
          <a:p>
            <a:pPr defTabSz="452628">
              <a:spcAft>
                <a:spcPts val="600"/>
              </a:spcAft>
            </a:pPr>
            <a:r>
              <a:rPr lang="en-US" sz="1200" b="1" kern="1200" dirty="0">
                <a:solidFill>
                  <a:schemeClr val="tx1"/>
                </a:solidFill>
                <a:ea typeface="+mn-ea"/>
                <a:cs typeface="+mn-cs"/>
              </a:rPr>
              <a:t>KINDLY MARK/TICK THE BOXES </a:t>
            </a:r>
            <a:r>
              <a:rPr lang="en-IN" sz="1200" b="1" kern="1200" dirty="0">
                <a:solidFill>
                  <a:schemeClr val="tx1"/>
                </a:solidFill>
                <a:ea typeface="+mn-ea"/>
                <a:cs typeface="+mn-cs"/>
              </a:rPr>
              <a:t>(AS PREFERRED) </a:t>
            </a:r>
          </a:p>
          <a:p>
            <a:pPr defTabSz="452628">
              <a:spcAft>
                <a:spcPts val="600"/>
              </a:spcAft>
            </a:pPr>
            <a:r>
              <a:rPr lang="en-IN" sz="1200" b="1" kern="1200" dirty="0">
                <a:solidFill>
                  <a:schemeClr val="tx1"/>
                </a:solidFill>
                <a:ea typeface="+mn-ea"/>
                <a:cs typeface="+mn-cs"/>
              </a:rPr>
              <a:t>– THIS WILL ENSURE YOU GET SMS ALERTS	</a:t>
            </a:r>
            <a:endParaRPr lang="en-IN" sz="1200" b="1" dirty="0"/>
          </a:p>
        </p:txBody>
      </p:sp>
      <p:sp>
        <p:nvSpPr>
          <p:cNvPr id="8" name="Arrow: Right 7">
            <a:extLst>
              <a:ext uri="{FF2B5EF4-FFF2-40B4-BE49-F238E27FC236}">
                <a16:creationId xmlns:a16="http://schemas.microsoft.com/office/drawing/2014/main" id="{ED4E6EA5-107D-DF31-EA36-5BCE88B08BAB}"/>
              </a:ext>
            </a:extLst>
          </p:cNvPr>
          <p:cNvSpPr/>
          <p:nvPr/>
        </p:nvSpPr>
        <p:spPr>
          <a:xfrm>
            <a:off x="7148440" y="1289786"/>
            <a:ext cx="317634" cy="1732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a:p>
        </p:txBody>
      </p:sp>
      <p:sp>
        <p:nvSpPr>
          <p:cNvPr id="9" name="Rectangle 8">
            <a:extLst>
              <a:ext uri="{FF2B5EF4-FFF2-40B4-BE49-F238E27FC236}">
                <a16:creationId xmlns:a16="http://schemas.microsoft.com/office/drawing/2014/main" id="{31E76D77-0102-8FC0-19FF-F1067816EDFF}"/>
              </a:ext>
            </a:extLst>
          </p:cNvPr>
          <p:cNvSpPr/>
          <p:nvPr/>
        </p:nvSpPr>
        <p:spPr>
          <a:xfrm>
            <a:off x="4000979" y="1626670"/>
            <a:ext cx="3243713" cy="20393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a:p>
        </p:txBody>
      </p:sp>
      <p:sp>
        <p:nvSpPr>
          <p:cNvPr id="10" name="Arrow: Left 9">
            <a:extLst>
              <a:ext uri="{FF2B5EF4-FFF2-40B4-BE49-F238E27FC236}">
                <a16:creationId xmlns:a16="http://schemas.microsoft.com/office/drawing/2014/main" id="{E44D53A2-2E10-26F9-2EFC-F8525042F03A}"/>
              </a:ext>
            </a:extLst>
          </p:cNvPr>
          <p:cNvSpPr/>
          <p:nvPr/>
        </p:nvSpPr>
        <p:spPr>
          <a:xfrm>
            <a:off x="3104026" y="1720557"/>
            <a:ext cx="896954" cy="6974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a:p>
        </p:txBody>
      </p:sp>
      <p:sp>
        <p:nvSpPr>
          <p:cNvPr id="12" name="TextBox 11">
            <a:extLst>
              <a:ext uri="{FF2B5EF4-FFF2-40B4-BE49-F238E27FC236}">
                <a16:creationId xmlns:a16="http://schemas.microsoft.com/office/drawing/2014/main" id="{CD7F78AE-2C1C-486F-3801-E6380E37F502}"/>
              </a:ext>
            </a:extLst>
          </p:cNvPr>
          <p:cNvSpPr txBox="1"/>
          <p:nvPr/>
        </p:nvSpPr>
        <p:spPr>
          <a:xfrm>
            <a:off x="-5888" y="1935509"/>
            <a:ext cx="3455061" cy="2508379"/>
          </a:xfrm>
          <a:prstGeom prst="rect">
            <a:avLst/>
          </a:prstGeom>
          <a:noFill/>
        </p:spPr>
        <p:txBody>
          <a:bodyPr wrap="square" rtlCol="0">
            <a:spAutoFit/>
          </a:bodyPr>
          <a:lstStyle/>
          <a:p>
            <a:pPr defTabSz="452628">
              <a:spcAft>
                <a:spcPts val="600"/>
              </a:spcAft>
            </a:pPr>
            <a:r>
              <a:rPr lang="en-IN" sz="1200" b="1" kern="1200" dirty="0">
                <a:ea typeface="+mn-ea"/>
                <a:cs typeface="+mn-cs"/>
              </a:rPr>
              <a:t>NOTE -</a:t>
            </a:r>
          </a:p>
          <a:p>
            <a:pPr defTabSz="452628">
              <a:spcAft>
                <a:spcPts val="600"/>
              </a:spcAft>
            </a:pPr>
            <a:r>
              <a:rPr lang="en-US" sz="1200" b="1" kern="1200" dirty="0">
                <a:ea typeface="+mn-ea"/>
                <a:cs typeface="+mn-cs"/>
              </a:rPr>
              <a:t>FOR RECEIVING STATEMENT OF ACCOUNT IN ELECTRONIC FORM:</a:t>
            </a:r>
          </a:p>
          <a:p>
            <a:pPr defTabSz="452628">
              <a:spcAft>
                <a:spcPts val="600"/>
              </a:spcAft>
            </a:pPr>
            <a:r>
              <a:rPr lang="en-US" sz="1050" b="1" kern="1200" dirty="0">
                <a:ea typeface="+mn-ea"/>
                <a:cs typeface="+mn-cs"/>
              </a:rPr>
              <a:t>I. CLIENT MUST ENSURE THE CONFIDENTIALITY OF THE PASSWORD OF THE EMAIL ACCOUNT.</a:t>
            </a:r>
          </a:p>
          <a:p>
            <a:pPr defTabSz="452628">
              <a:spcAft>
                <a:spcPts val="600"/>
              </a:spcAft>
            </a:pPr>
            <a:r>
              <a:rPr lang="en-US" sz="1050" b="1" kern="1200" dirty="0">
                <a:ea typeface="+mn-ea"/>
                <a:cs typeface="+mn-cs"/>
              </a:rPr>
              <a:t>II. CLIENT MUST PROMPTLY INFORM THE DEPOSITORY IF THE EMAIL ADDRESS HAS CHANGED.</a:t>
            </a:r>
          </a:p>
          <a:p>
            <a:pPr defTabSz="452628">
              <a:spcAft>
                <a:spcPts val="600"/>
              </a:spcAft>
            </a:pPr>
            <a:r>
              <a:rPr lang="en-US" sz="1050" b="1" kern="1200" dirty="0">
                <a:ea typeface="+mn-ea"/>
                <a:cs typeface="+mn-cs"/>
              </a:rPr>
              <a:t>III. CLIENT MAY OPT TO TERMINATE THIS FACILITY BY GIVING 10 DAYS PRIOR NOTICE. SIMILARLY, DEPOSITORY MAY ALSO TERMINATE THIS</a:t>
            </a:r>
            <a:r>
              <a:rPr lang="en-US" sz="1050" b="1" dirty="0"/>
              <a:t> </a:t>
            </a:r>
            <a:r>
              <a:rPr lang="en-US" sz="1050" b="1" kern="1200" dirty="0">
                <a:ea typeface="+mn-ea"/>
                <a:cs typeface="+mn-cs"/>
              </a:rPr>
              <a:t>FACILITY BY GIVING 10 DAYS PRIOR NOTICE.</a:t>
            </a:r>
          </a:p>
          <a:p>
            <a:pPr>
              <a:spcAft>
                <a:spcPts val="600"/>
              </a:spcAft>
            </a:pPr>
            <a:endParaRPr lang="en-IN" sz="1200" b="1" dirty="0"/>
          </a:p>
        </p:txBody>
      </p:sp>
      <p:sp>
        <p:nvSpPr>
          <p:cNvPr id="13" name="TextBox 12">
            <a:extLst>
              <a:ext uri="{FF2B5EF4-FFF2-40B4-BE49-F238E27FC236}">
                <a16:creationId xmlns:a16="http://schemas.microsoft.com/office/drawing/2014/main" id="{495F9FAB-D45E-3B0C-45A3-A431FCF29B00}"/>
              </a:ext>
            </a:extLst>
          </p:cNvPr>
          <p:cNvSpPr txBox="1"/>
          <p:nvPr/>
        </p:nvSpPr>
        <p:spPr>
          <a:xfrm>
            <a:off x="769476" y="1577586"/>
            <a:ext cx="1667444" cy="276999"/>
          </a:xfrm>
          <a:prstGeom prst="rect">
            <a:avLst/>
          </a:prstGeom>
          <a:noFill/>
        </p:spPr>
        <p:txBody>
          <a:bodyPr wrap="none" rtlCol="0">
            <a:spAutoFit/>
          </a:bodyPr>
          <a:lstStyle/>
          <a:p>
            <a:pPr defTabSz="452628">
              <a:spcAft>
                <a:spcPts val="600"/>
              </a:spcAft>
            </a:pPr>
            <a:r>
              <a:rPr lang="en-IN" sz="1200" b="1" kern="1200" dirty="0">
                <a:solidFill>
                  <a:schemeClr val="tx1"/>
                </a:solidFill>
                <a:ea typeface="+mn-ea"/>
                <a:cs typeface="+mn-cs"/>
              </a:rPr>
              <a:t>PLACE A TICK MARK</a:t>
            </a:r>
            <a:endParaRPr lang="en-IN" sz="1200" b="1" dirty="0"/>
          </a:p>
        </p:txBody>
      </p:sp>
      <p:sp>
        <p:nvSpPr>
          <p:cNvPr id="14" name="Rectangle 13">
            <a:extLst>
              <a:ext uri="{FF2B5EF4-FFF2-40B4-BE49-F238E27FC236}">
                <a16:creationId xmlns:a16="http://schemas.microsoft.com/office/drawing/2014/main" id="{2F03FADA-D1E4-005B-1908-95F91B9AFC80}"/>
              </a:ext>
            </a:extLst>
          </p:cNvPr>
          <p:cNvSpPr/>
          <p:nvPr/>
        </p:nvSpPr>
        <p:spPr>
          <a:xfrm>
            <a:off x="4000979" y="1835702"/>
            <a:ext cx="3243713" cy="19961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a:p>
        </p:txBody>
      </p:sp>
      <p:sp>
        <p:nvSpPr>
          <p:cNvPr id="15" name="Arrow: Right 14">
            <a:extLst>
              <a:ext uri="{FF2B5EF4-FFF2-40B4-BE49-F238E27FC236}">
                <a16:creationId xmlns:a16="http://schemas.microsoft.com/office/drawing/2014/main" id="{DC138040-62A9-CD62-A445-C06E14E895E9}"/>
              </a:ext>
            </a:extLst>
          </p:cNvPr>
          <p:cNvSpPr/>
          <p:nvPr/>
        </p:nvSpPr>
        <p:spPr>
          <a:xfrm>
            <a:off x="7098175" y="1935508"/>
            <a:ext cx="317634" cy="587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a:p>
        </p:txBody>
      </p:sp>
      <p:sp>
        <p:nvSpPr>
          <p:cNvPr id="16" name="TextBox 15">
            <a:extLst>
              <a:ext uri="{FF2B5EF4-FFF2-40B4-BE49-F238E27FC236}">
                <a16:creationId xmlns:a16="http://schemas.microsoft.com/office/drawing/2014/main" id="{9DCD44F5-D602-DB47-12AD-8516CBD01F24}"/>
              </a:ext>
            </a:extLst>
          </p:cNvPr>
          <p:cNvSpPr txBox="1"/>
          <p:nvPr/>
        </p:nvSpPr>
        <p:spPr>
          <a:xfrm>
            <a:off x="7390486" y="1826371"/>
            <a:ext cx="4722768" cy="276999"/>
          </a:xfrm>
          <a:prstGeom prst="rect">
            <a:avLst/>
          </a:prstGeom>
          <a:noFill/>
        </p:spPr>
        <p:txBody>
          <a:bodyPr wrap="none" rtlCol="0">
            <a:spAutoFit/>
          </a:bodyPr>
          <a:lstStyle/>
          <a:p>
            <a:pPr defTabSz="452628">
              <a:spcAft>
                <a:spcPts val="600"/>
              </a:spcAft>
            </a:pPr>
            <a:r>
              <a:rPr lang="en-US" sz="1200" b="1" kern="1200" dirty="0">
                <a:solidFill>
                  <a:schemeClr val="tx1"/>
                </a:solidFill>
                <a:ea typeface="+mn-ea"/>
                <a:cs typeface="+mn-cs"/>
              </a:rPr>
              <a:t>PLACE A TICK MARK IN THE BOXES THAT YOU WANT TO SELECT.</a:t>
            </a:r>
            <a:endParaRPr lang="en-IN" sz="1200" b="1" dirty="0"/>
          </a:p>
        </p:txBody>
      </p:sp>
      <p:sp>
        <p:nvSpPr>
          <p:cNvPr id="17" name="Rectangle 16">
            <a:extLst>
              <a:ext uri="{FF2B5EF4-FFF2-40B4-BE49-F238E27FC236}">
                <a16:creationId xmlns:a16="http://schemas.microsoft.com/office/drawing/2014/main" id="{5B25B824-0032-A87C-E841-2F2081F9A9F6}"/>
              </a:ext>
            </a:extLst>
          </p:cNvPr>
          <p:cNvSpPr/>
          <p:nvPr/>
        </p:nvSpPr>
        <p:spPr>
          <a:xfrm>
            <a:off x="3618375" y="4529667"/>
            <a:ext cx="3530064" cy="14224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a:p>
        </p:txBody>
      </p:sp>
      <p:sp>
        <p:nvSpPr>
          <p:cNvPr id="18" name="Arrow: Right 17">
            <a:extLst>
              <a:ext uri="{FF2B5EF4-FFF2-40B4-BE49-F238E27FC236}">
                <a16:creationId xmlns:a16="http://schemas.microsoft.com/office/drawing/2014/main" id="{3071099C-EE22-E352-9DF1-420A7EA0CDFD}"/>
              </a:ext>
            </a:extLst>
          </p:cNvPr>
          <p:cNvSpPr/>
          <p:nvPr/>
        </p:nvSpPr>
        <p:spPr>
          <a:xfrm>
            <a:off x="7098175" y="4529667"/>
            <a:ext cx="539749" cy="1636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b="1"/>
          </a:p>
        </p:txBody>
      </p:sp>
      <p:sp>
        <p:nvSpPr>
          <p:cNvPr id="19" name="TextBox 18">
            <a:extLst>
              <a:ext uri="{FF2B5EF4-FFF2-40B4-BE49-F238E27FC236}">
                <a16:creationId xmlns:a16="http://schemas.microsoft.com/office/drawing/2014/main" id="{9A05DE61-A625-5BCC-6B65-C1816F072EE5}"/>
              </a:ext>
            </a:extLst>
          </p:cNvPr>
          <p:cNvSpPr txBox="1"/>
          <p:nvPr/>
        </p:nvSpPr>
        <p:spPr>
          <a:xfrm>
            <a:off x="7559688" y="4214687"/>
            <a:ext cx="5175188" cy="984885"/>
          </a:xfrm>
          <a:prstGeom prst="rect">
            <a:avLst/>
          </a:prstGeom>
          <a:noFill/>
        </p:spPr>
        <p:txBody>
          <a:bodyPr wrap="square" rtlCol="0">
            <a:spAutoFit/>
          </a:bodyPr>
          <a:lstStyle/>
          <a:p>
            <a:pPr defTabSz="452628">
              <a:spcAft>
                <a:spcPts val="600"/>
              </a:spcAft>
            </a:pPr>
            <a:r>
              <a:rPr lang="en-IN" sz="1200" b="1" kern="1200" dirty="0">
                <a:solidFill>
                  <a:schemeClr val="tx1"/>
                </a:solidFill>
                <a:ea typeface="+mn-ea"/>
                <a:cs typeface="+mn-cs"/>
              </a:rPr>
              <a:t>PLEASE WRITE NAME/S OF AUTHORISED SIGNATORY/IES AS PER BOARD RESOLUTION </a:t>
            </a:r>
          </a:p>
          <a:p>
            <a:pPr defTabSz="452628">
              <a:spcAft>
                <a:spcPts val="600"/>
              </a:spcAft>
            </a:pPr>
            <a:r>
              <a:rPr lang="en-IN" sz="1200" b="1" kern="1200" dirty="0">
                <a:solidFill>
                  <a:schemeClr val="tx1"/>
                </a:solidFill>
                <a:ea typeface="+mn-ea"/>
                <a:cs typeface="+mn-cs"/>
              </a:rPr>
              <a:t>(KINDLY MENTION NAME AS WRITTEN ON PAN) – </a:t>
            </a:r>
          </a:p>
          <a:p>
            <a:pPr defTabSz="452628">
              <a:spcAft>
                <a:spcPts val="600"/>
              </a:spcAft>
            </a:pPr>
            <a:r>
              <a:rPr lang="en-IN" sz="1200" b="1" kern="1200" dirty="0">
                <a:solidFill>
                  <a:schemeClr val="tx1"/>
                </a:solidFill>
                <a:ea typeface="+mn-ea"/>
                <a:cs typeface="+mn-cs"/>
              </a:rPr>
              <a:t>SIGNATURE MUST MATCH WITH THE PAN CARD COPY</a:t>
            </a:r>
            <a:endParaRPr lang="en-IN" sz="1200" b="1" dirty="0"/>
          </a:p>
        </p:txBody>
      </p:sp>
    </p:spTree>
    <p:extLst>
      <p:ext uri="{BB962C8B-B14F-4D97-AF65-F5344CB8AC3E}">
        <p14:creationId xmlns:p14="http://schemas.microsoft.com/office/powerpoint/2010/main" val="3714043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51BC8F-611B-4A4C-92E5-F23DA8BF556A}"/>
              </a:ext>
            </a:extLst>
          </p:cNvPr>
          <p:cNvPicPr>
            <a:picLocks noChangeAspect="1"/>
          </p:cNvPicPr>
          <p:nvPr/>
        </p:nvPicPr>
        <p:blipFill>
          <a:blip r:embed="rId2"/>
          <a:stretch>
            <a:fillRect/>
          </a:stretch>
        </p:blipFill>
        <p:spPr>
          <a:xfrm>
            <a:off x="4130574" y="663433"/>
            <a:ext cx="3930852" cy="5531134"/>
          </a:xfrm>
          <a:prstGeom prst="rect">
            <a:avLst/>
          </a:prstGeom>
        </p:spPr>
      </p:pic>
      <p:sp>
        <p:nvSpPr>
          <p:cNvPr id="7" name="Rectangle 6">
            <a:extLst>
              <a:ext uri="{FF2B5EF4-FFF2-40B4-BE49-F238E27FC236}">
                <a16:creationId xmlns:a16="http://schemas.microsoft.com/office/drawing/2014/main" id="{C6AE2CAA-3712-D611-A5B2-023AD1B87831}"/>
              </a:ext>
            </a:extLst>
          </p:cNvPr>
          <p:cNvSpPr/>
          <p:nvPr/>
        </p:nvSpPr>
        <p:spPr>
          <a:xfrm>
            <a:off x="4394200" y="922867"/>
            <a:ext cx="3441700" cy="103716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Arrow: Right 7">
            <a:extLst>
              <a:ext uri="{FF2B5EF4-FFF2-40B4-BE49-F238E27FC236}">
                <a16:creationId xmlns:a16="http://schemas.microsoft.com/office/drawing/2014/main" id="{67790FBE-C1DA-36C0-2FCF-FADB6251FDB6}"/>
              </a:ext>
            </a:extLst>
          </p:cNvPr>
          <p:cNvSpPr/>
          <p:nvPr/>
        </p:nvSpPr>
        <p:spPr>
          <a:xfrm>
            <a:off x="7785100" y="1278467"/>
            <a:ext cx="314426" cy="1100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DAF9B8E5-3ED4-EC21-6E93-DC561F638497}"/>
              </a:ext>
            </a:extLst>
          </p:cNvPr>
          <p:cNvSpPr txBox="1"/>
          <p:nvPr/>
        </p:nvSpPr>
        <p:spPr>
          <a:xfrm>
            <a:off x="8061426" y="1195000"/>
            <a:ext cx="3930852" cy="1200329"/>
          </a:xfrm>
          <a:prstGeom prst="rect">
            <a:avLst/>
          </a:prstGeom>
          <a:noFill/>
        </p:spPr>
        <p:txBody>
          <a:bodyPr wrap="square" rtlCol="0">
            <a:spAutoFit/>
          </a:bodyPr>
          <a:lstStyle/>
          <a:p>
            <a:r>
              <a:rPr lang="en-US" sz="1200" b="1" dirty="0"/>
              <a:t>KINDLY MARK/TICK THE BOXES THAT APPLY </a:t>
            </a:r>
          </a:p>
          <a:p>
            <a:r>
              <a:rPr lang="en-US" sz="1200" b="1" dirty="0"/>
              <a:t>(IF YOU WANT THE ACCOUNT TO BE OPERATED SINGLY BY ANY OF THE SIGNATORY THEN MARK (ANY ONE SINGLY) OR YOU MAY MARK AS PER RESOLUTION (WHERE YOU NEED TO SELECT MODE OF OPERATIONS)</a:t>
            </a:r>
            <a:endParaRPr lang="en-IN" sz="1200" b="1" dirty="0"/>
          </a:p>
        </p:txBody>
      </p:sp>
    </p:spTree>
    <p:extLst>
      <p:ext uri="{BB962C8B-B14F-4D97-AF65-F5344CB8AC3E}">
        <p14:creationId xmlns:p14="http://schemas.microsoft.com/office/powerpoint/2010/main" val="2075152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F5CC08-2432-F8B4-6551-1BA040B7A29D}"/>
              </a:ext>
            </a:extLst>
          </p:cNvPr>
          <p:cNvPicPr>
            <a:picLocks noChangeAspect="1"/>
          </p:cNvPicPr>
          <p:nvPr/>
        </p:nvPicPr>
        <p:blipFill>
          <a:blip r:embed="rId2"/>
          <a:stretch>
            <a:fillRect/>
          </a:stretch>
        </p:blipFill>
        <p:spPr>
          <a:xfrm>
            <a:off x="4063895" y="809490"/>
            <a:ext cx="4064209" cy="5239019"/>
          </a:xfrm>
          <a:prstGeom prst="rect">
            <a:avLst/>
          </a:prstGeom>
        </p:spPr>
      </p:pic>
      <p:sp>
        <p:nvSpPr>
          <p:cNvPr id="6" name="Rectangle 5">
            <a:extLst>
              <a:ext uri="{FF2B5EF4-FFF2-40B4-BE49-F238E27FC236}">
                <a16:creationId xmlns:a16="http://schemas.microsoft.com/office/drawing/2014/main" id="{AEC7DD24-CEC0-1092-1351-CF774F7ABCD4}"/>
              </a:ext>
            </a:extLst>
          </p:cNvPr>
          <p:cNvSpPr/>
          <p:nvPr/>
        </p:nvSpPr>
        <p:spPr>
          <a:xfrm>
            <a:off x="6565900" y="5308600"/>
            <a:ext cx="1054100" cy="444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Right 6">
            <a:extLst>
              <a:ext uri="{FF2B5EF4-FFF2-40B4-BE49-F238E27FC236}">
                <a16:creationId xmlns:a16="http://schemas.microsoft.com/office/drawing/2014/main" id="{A908189D-6ACC-AF45-F867-91FA412E7F1D}"/>
              </a:ext>
            </a:extLst>
          </p:cNvPr>
          <p:cNvSpPr/>
          <p:nvPr/>
        </p:nvSpPr>
        <p:spPr>
          <a:xfrm>
            <a:off x="7620000" y="5308600"/>
            <a:ext cx="508104"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0C7C3A5E-0908-AC7F-A1E5-65A9E830B17B}"/>
              </a:ext>
            </a:extLst>
          </p:cNvPr>
          <p:cNvSpPr txBox="1"/>
          <p:nvPr/>
        </p:nvSpPr>
        <p:spPr>
          <a:xfrm>
            <a:off x="8090213" y="5137834"/>
            <a:ext cx="4216297" cy="646331"/>
          </a:xfrm>
          <a:prstGeom prst="rect">
            <a:avLst/>
          </a:prstGeom>
          <a:noFill/>
        </p:spPr>
        <p:txBody>
          <a:bodyPr wrap="square" rtlCol="0">
            <a:spAutoFit/>
          </a:bodyPr>
          <a:lstStyle/>
          <a:p>
            <a:pPr algn="ctr"/>
            <a:r>
              <a:rPr lang="en-IN" sz="1200" b="1" dirty="0"/>
              <a:t>THE FORM NEEDS TO BE DULY </a:t>
            </a:r>
          </a:p>
          <a:p>
            <a:pPr algn="ctr"/>
            <a:r>
              <a:rPr lang="en-IN" sz="1200" b="1" dirty="0"/>
              <a:t>SIGNED AND STAMPED BY THE AUTHORISED SIGNATORY</a:t>
            </a:r>
            <a:r>
              <a:rPr lang="en-IN" sz="1200" dirty="0"/>
              <a:t>	</a:t>
            </a:r>
          </a:p>
        </p:txBody>
      </p:sp>
    </p:spTree>
    <p:extLst>
      <p:ext uri="{BB962C8B-B14F-4D97-AF65-F5344CB8AC3E}">
        <p14:creationId xmlns:p14="http://schemas.microsoft.com/office/powerpoint/2010/main" val="1571174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864EE3-FBBD-16B0-5041-AF6F461F8D8C}"/>
              </a:ext>
            </a:extLst>
          </p:cNvPr>
          <p:cNvPicPr>
            <a:picLocks noChangeAspect="1"/>
          </p:cNvPicPr>
          <p:nvPr/>
        </p:nvPicPr>
        <p:blipFill>
          <a:blip r:embed="rId2"/>
          <a:stretch>
            <a:fillRect/>
          </a:stretch>
        </p:blipFill>
        <p:spPr>
          <a:xfrm>
            <a:off x="4063895" y="777738"/>
            <a:ext cx="4064209" cy="5302523"/>
          </a:xfrm>
          <a:prstGeom prst="rect">
            <a:avLst/>
          </a:prstGeom>
        </p:spPr>
      </p:pic>
      <p:sp>
        <p:nvSpPr>
          <p:cNvPr id="6" name="Rectangle 5">
            <a:extLst>
              <a:ext uri="{FF2B5EF4-FFF2-40B4-BE49-F238E27FC236}">
                <a16:creationId xmlns:a16="http://schemas.microsoft.com/office/drawing/2014/main" id="{33F37F7E-8A24-3591-4507-02E28C29D103}"/>
              </a:ext>
            </a:extLst>
          </p:cNvPr>
          <p:cNvSpPr/>
          <p:nvPr/>
        </p:nvSpPr>
        <p:spPr>
          <a:xfrm>
            <a:off x="6565900" y="5308600"/>
            <a:ext cx="1054100" cy="444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Right 6">
            <a:extLst>
              <a:ext uri="{FF2B5EF4-FFF2-40B4-BE49-F238E27FC236}">
                <a16:creationId xmlns:a16="http://schemas.microsoft.com/office/drawing/2014/main" id="{B058941F-6162-6BC6-D653-2EB9E3572A9C}"/>
              </a:ext>
            </a:extLst>
          </p:cNvPr>
          <p:cNvSpPr/>
          <p:nvPr/>
        </p:nvSpPr>
        <p:spPr>
          <a:xfrm>
            <a:off x="7620000" y="5308600"/>
            <a:ext cx="508104"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F83541C0-E97E-D085-59ED-C27C5C74C582}"/>
              </a:ext>
            </a:extLst>
          </p:cNvPr>
          <p:cNvSpPr txBox="1"/>
          <p:nvPr/>
        </p:nvSpPr>
        <p:spPr>
          <a:xfrm>
            <a:off x="7874052" y="5061634"/>
            <a:ext cx="3847996" cy="646331"/>
          </a:xfrm>
          <a:prstGeom prst="rect">
            <a:avLst/>
          </a:prstGeom>
          <a:noFill/>
        </p:spPr>
        <p:txBody>
          <a:bodyPr wrap="square" rtlCol="0">
            <a:spAutoFit/>
          </a:bodyPr>
          <a:lstStyle/>
          <a:p>
            <a:pPr algn="ctr"/>
            <a:r>
              <a:rPr lang="en-IN" sz="1200" b="1" dirty="0"/>
              <a:t>THE FORM NEEDS TO BE DULY </a:t>
            </a:r>
          </a:p>
          <a:p>
            <a:pPr algn="ctr"/>
            <a:r>
              <a:rPr lang="en-IN" sz="1200" b="1" dirty="0"/>
              <a:t>SIGNED AND STAMPED BY THE AUTHORISED SIGNATORY</a:t>
            </a:r>
            <a:r>
              <a:rPr lang="en-IN" sz="1200" dirty="0"/>
              <a:t>	</a:t>
            </a:r>
          </a:p>
        </p:txBody>
      </p:sp>
    </p:spTree>
    <p:extLst>
      <p:ext uri="{BB962C8B-B14F-4D97-AF65-F5344CB8AC3E}">
        <p14:creationId xmlns:p14="http://schemas.microsoft.com/office/powerpoint/2010/main" val="961841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842856-EC72-F604-5800-B902307EFD26}"/>
              </a:ext>
            </a:extLst>
          </p:cNvPr>
          <p:cNvPicPr>
            <a:picLocks noChangeAspect="1"/>
          </p:cNvPicPr>
          <p:nvPr/>
        </p:nvPicPr>
        <p:blipFill>
          <a:blip r:embed="rId2"/>
          <a:stretch>
            <a:fillRect/>
          </a:stretch>
        </p:blipFill>
        <p:spPr>
          <a:xfrm>
            <a:off x="4054370" y="777738"/>
            <a:ext cx="4083260" cy="5302523"/>
          </a:xfrm>
          <a:prstGeom prst="rect">
            <a:avLst/>
          </a:prstGeom>
        </p:spPr>
      </p:pic>
      <p:sp>
        <p:nvSpPr>
          <p:cNvPr id="6" name="Rectangle 5">
            <a:extLst>
              <a:ext uri="{FF2B5EF4-FFF2-40B4-BE49-F238E27FC236}">
                <a16:creationId xmlns:a16="http://schemas.microsoft.com/office/drawing/2014/main" id="{97526355-029E-F696-4C3F-D85BC65FA814}"/>
              </a:ext>
            </a:extLst>
          </p:cNvPr>
          <p:cNvSpPr/>
          <p:nvPr/>
        </p:nvSpPr>
        <p:spPr>
          <a:xfrm>
            <a:off x="6565900" y="5308600"/>
            <a:ext cx="1054100" cy="444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Right 6">
            <a:extLst>
              <a:ext uri="{FF2B5EF4-FFF2-40B4-BE49-F238E27FC236}">
                <a16:creationId xmlns:a16="http://schemas.microsoft.com/office/drawing/2014/main" id="{EDD80D33-97C1-B8C6-05F9-AF140222CAE6}"/>
              </a:ext>
            </a:extLst>
          </p:cNvPr>
          <p:cNvSpPr/>
          <p:nvPr/>
        </p:nvSpPr>
        <p:spPr>
          <a:xfrm>
            <a:off x="7620000" y="5308600"/>
            <a:ext cx="508104"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99E89D50-325B-8DEE-3376-FF596950985D}"/>
              </a:ext>
            </a:extLst>
          </p:cNvPr>
          <p:cNvSpPr txBox="1"/>
          <p:nvPr/>
        </p:nvSpPr>
        <p:spPr>
          <a:xfrm>
            <a:off x="7874052" y="5061634"/>
            <a:ext cx="3847996" cy="646331"/>
          </a:xfrm>
          <a:prstGeom prst="rect">
            <a:avLst/>
          </a:prstGeom>
          <a:noFill/>
        </p:spPr>
        <p:txBody>
          <a:bodyPr wrap="square" rtlCol="0">
            <a:spAutoFit/>
          </a:bodyPr>
          <a:lstStyle/>
          <a:p>
            <a:pPr algn="ctr"/>
            <a:r>
              <a:rPr lang="en-IN" sz="1200" b="1" dirty="0"/>
              <a:t>THE FORM NEEDS TO BE DULY </a:t>
            </a:r>
          </a:p>
          <a:p>
            <a:pPr algn="ctr"/>
            <a:r>
              <a:rPr lang="en-IN" sz="1200" b="1" dirty="0"/>
              <a:t>SIGNED AND STAMPED BY THE AUTHORISED SIGNATORY</a:t>
            </a:r>
            <a:r>
              <a:rPr lang="en-IN" sz="1200" dirty="0"/>
              <a:t>	</a:t>
            </a:r>
          </a:p>
        </p:txBody>
      </p:sp>
    </p:spTree>
    <p:extLst>
      <p:ext uri="{BB962C8B-B14F-4D97-AF65-F5344CB8AC3E}">
        <p14:creationId xmlns:p14="http://schemas.microsoft.com/office/powerpoint/2010/main" val="42692259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5021</TotalTime>
  <Words>2321</Words>
  <Application>Microsoft Office PowerPoint</Application>
  <PresentationFormat>Widescreen</PresentationFormat>
  <Paragraphs>304</Paragraphs>
  <Slides>38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Amasis MT Pro Black</vt:lpstr>
      <vt:lpstr>Aptos</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Sudeep Shukla</dc:creator>
  <cp:lastModifiedBy>Sudeep Shukla</cp:lastModifiedBy>
  <cp:revision>539</cp:revision>
  <dcterms:created xsi:type="dcterms:W3CDTF">2024-06-23T17:47:27Z</dcterms:created>
  <dcterms:modified xsi:type="dcterms:W3CDTF">2024-07-08T13:46:30Z</dcterms:modified>
</cp:coreProperties>
</file>